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60"/>
  </p:notesMasterIdLst>
  <p:sldIdLst>
    <p:sldId id="256" r:id="rId3"/>
    <p:sldId id="257" r:id="rId4"/>
    <p:sldId id="258" r:id="rId5"/>
    <p:sldId id="502" r:id="rId6"/>
    <p:sldId id="457" r:id="rId7"/>
    <p:sldId id="288" r:id="rId8"/>
    <p:sldId id="367" r:id="rId9"/>
    <p:sldId id="566" r:id="rId10"/>
    <p:sldId id="529" r:id="rId11"/>
    <p:sldId id="574" r:id="rId12"/>
    <p:sldId id="530" r:id="rId13"/>
    <p:sldId id="552" r:id="rId14"/>
    <p:sldId id="269" r:id="rId15"/>
    <p:sldId id="551" r:id="rId16"/>
    <p:sldId id="581" r:id="rId17"/>
    <p:sldId id="578" r:id="rId18"/>
    <p:sldId id="579" r:id="rId19"/>
    <p:sldId id="580" r:id="rId20"/>
    <p:sldId id="582" r:id="rId21"/>
    <p:sldId id="583" r:id="rId22"/>
    <p:sldId id="585" r:id="rId23"/>
    <p:sldId id="584" r:id="rId24"/>
    <p:sldId id="586" r:id="rId25"/>
    <p:sldId id="587" r:id="rId26"/>
    <p:sldId id="588" r:id="rId27"/>
    <p:sldId id="590" r:id="rId28"/>
    <p:sldId id="589" r:id="rId29"/>
    <p:sldId id="591" r:id="rId30"/>
    <p:sldId id="592" r:id="rId31"/>
    <p:sldId id="593" r:id="rId32"/>
    <p:sldId id="594" r:id="rId33"/>
    <p:sldId id="595" r:id="rId34"/>
    <p:sldId id="596" r:id="rId35"/>
    <p:sldId id="597" r:id="rId36"/>
    <p:sldId id="598" r:id="rId37"/>
    <p:sldId id="599" r:id="rId38"/>
    <p:sldId id="600" r:id="rId39"/>
    <p:sldId id="601" r:id="rId40"/>
    <p:sldId id="602" r:id="rId41"/>
    <p:sldId id="603" r:id="rId42"/>
    <p:sldId id="604" r:id="rId43"/>
    <p:sldId id="605" r:id="rId44"/>
    <p:sldId id="606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07" r:id="rId55"/>
    <p:sldId id="608" r:id="rId56"/>
    <p:sldId id="609" r:id="rId57"/>
    <p:sldId id="577" r:id="rId58"/>
    <p:sldId id="497" r:id="rId5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20"/>
    <p:restoredTop sz="92836" autoAdjust="0"/>
  </p:normalViewPr>
  <p:slideViewPr>
    <p:cSldViewPr snapToGrid="0" snapToObjects="1">
      <p:cViewPr varScale="1">
        <p:scale>
          <a:sx n="109" d="100"/>
          <a:sy n="109" d="100"/>
        </p:scale>
        <p:origin x="176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9A73E-7D5C-C74C-A5E3-B04E23BEA5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CE5AF8E-8FAD-6345-8710-700E0FF49923}">
      <dgm:prSet/>
      <dgm:spPr/>
      <dgm:t>
        <a:bodyPr/>
        <a:lstStyle/>
        <a:p>
          <a:r>
            <a:rPr lang="ru-RU"/>
            <a:t>Говорят, что </a:t>
          </a:r>
          <a:r>
            <a:rPr lang="ru-RU" i="1"/>
            <a:t>компьютерная программа обучается на опыте </a:t>
          </a:r>
          <a:r>
            <a:rPr lang="en-US" i="1"/>
            <a:t>E</a:t>
          </a:r>
          <a:r>
            <a:rPr lang="en-US"/>
            <a:t> </a:t>
          </a:r>
          <a:r>
            <a:rPr lang="ru-RU"/>
            <a:t>относительно некоторого класса задач </a:t>
          </a:r>
          <a:r>
            <a:rPr lang="en-US" i="1"/>
            <a:t>T</a:t>
          </a:r>
          <a:r>
            <a:rPr lang="en-US"/>
            <a:t> </a:t>
          </a:r>
          <a:r>
            <a:rPr lang="ru-RU"/>
            <a:t>и меры качества </a:t>
          </a:r>
          <a:r>
            <a:rPr lang="en-US" i="1"/>
            <a:t>P</a:t>
          </a:r>
          <a:r>
            <a:rPr lang="en-US"/>
            <a:t>, </a:t>
          </a:r>
          <a:r>
            <a:rPr lang="ru-RU"/>
            <a:t>если ее качество на задачах, принадлежащих </a:t>
          </a:r>
          <a:r>
            <a:rPr lang="en-US" i="1"/>
            <a:t>T</a:t>
          </a:r>
          <a:r>
            <a:rPr lang="en-US"/>
            <a:t>, </a:t>
          </a:r>
          <a:r>
            <a:rPr lang="ru-RU"/>
            <a:t>измеренное в соответствии с </a:t>
          </a:r>
          <a:r>
            <a:rPr lang="en-US" i="1"/>
            <a:t>P</a:t>
          </a:r>
          <a:r>
            <a:rPr lang="en-US"/>
            <a:t>, </a:t>
          </a:r>
          <a:r>
            <a:rPr lang="ru-RU"/>
            <a:t>улучшается с увеличением опыта </a:t>
          </a:r>
          <a:r>
            <a:rPr lang="en-US" i="1"/>
            <a:t>E</a:t>
          </a:r>
          <a:r>
            <a:rPr lang="ru-RU"/>
            <a:t>.</a:t>
          </a:r>
        </a:p>
      </dgm:t>
    </dgm:pt>
    <dgm:pt modelId="{A3D62560-7A66-6643-94F2-0B7D0AB500F5}" type="parTrans" cxnId="{2412F92D-B1D8-3A40-87CB-C0140130FE87}">
      <dgm:prSet/>
      <dgm:spPr/>
      <dgm:t>
        <a:bodyPr/>
        <a:lstStyle/>
        <a:p>
          <a:endParaRPr lang="ru-RU"/>
        </a:p>
      </dgm:t>
    </dgm:pt>
    <dgm:pt modelId="{C8516409-41E2-3C42-846F-8CADB98E3CFF}" type="sibTrans" cxnId="{2412F92D-B1D8-3A40-87CB-C0140130FE87}">
      <dgm:prSet/>
      <dgm:spPr/>
      <dgm:t>
        <a:bodyPr/>
        <a:lstStyle/>
        <a:p>
          <a:endParaRPr lang="ru-RU"/>
        </a:p>
      </dgm:t>
    </dgm:pt>
    <dgm:pt modelId="{06EB41BA-822A-6940-8E32-85456CBBE3A2}">
      <dgm:prSet/>
      <dgm:spPr/>
      <dgm:t>
        <a:bodyPr/>
        <a:lstStyle/>
        <a:p>
          <a:r>
            <a:rPr lang="ru-RU"/>
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</a:r>
        </a:p>
      </dgm:t>
    </dgm:pt>
    <dgm:pt modelId="{634E2BC2-889F-9447-BF8D-D89657FEBBFD}" type="parTrans" cxnId="{3C85D323-5DC8-B742-B290-E69C61CEDB4F}">
      <dgm:prSet/>
      <dgm:spPr/>
      <dgm:t>
        <a:bodyPr/>
        <a:lstStyle/>
        <a:p>
          <a:endParaRPr lang="ru-RU"/>
        </a:p>
      </dgm:t>
    </dgm:pt>
    <dgm:pt modelId="{E9E6D3A3-8DD6-B345-848C-03AA4FDE0770}" type="sibTrans" cxnId="{3C85D323-5DC8-B742-B290-E69C61CEDB4F}">
      <dgm:prSet/>
      <dgm:spPr/>
      <dgm:t>
        <a:bodyPr/>
        <a:lstStyle/>
        <a:p>
          <a:endParaRPr lang="ru-RU"/>
        </a:p>
      </dgm:t>
    </dgm:pt>
    <dgm:pt modelId="{AD9F1706-C9B5-B74D-8FFB-FF13C2A5C2CD}" type="pres">
      <dgm:prSet presAssocID="{3DC9A73E-7D5C-C74C-A5E3-B04E23BEA5D7}" presName="linear" presStyleCnt="0">
        <dgm:presLayoutVars>
          <dgm:animLvl val="lvl"/>
          <dgm:resizeHandles val="exact"/>
        </dgm:presLayoutVars>
      </dgm:prSet>
      <dgm:spPr/>
    </dgm:pt>
    <dgm:pt modelId="{70E4551D-A56F-7343-9221-15AF24E65234}" type="pres">
      <dgm:prSet presAssocID="{ECE5AF8E-8FAD-6345-8710-700E0FF499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1AF0D-FA56-5B4B-96A4-B704D8165E1E}" type="pres">
      <dgm:prSet presAssocID="{C8516409-41E2-3C42-846F-8CADB98E3CFF}" presName="spacer" presStyleCnt="0"/>
      <dgm:spPr/>
    </dgm:pt>
    <dgm:pt modelId="{62F92D7C-025A-8E4E-848B-4BC0B9482EB0}" type="pres">
      <dgm:prSet presAssocID="{06EB41BA-822A-6940-8E32-85456CBBE3A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2F86A19-CDD6-1841-AA95-184192618EFC}" type="presOf" srcId="{3DC9A73E-7D5C-C74C-A5E3-B04E23BEA5D7}" destId="{AD9F1706-C9B5-B74D-8FFB-FF13C2A5C2CD}" srcOrd="0" destOrd="0" presId="urn:microsoft.com/office/officeart/2005/8/layout/vList2"/>
    <dgm:cxn modelId="{3C85D323-5DC8-B742-B290-E69C61CEDB4F}" srcId="{3DC9A73E-7D5C-C74C-A5E3-B04E23BEA5D7}" destId="{06EB41BA-822A-6940-8E32-85456CBBE3A2}" srcOrd="1" destOrd="0" parTransId="{634E2BC2-889F-9447-BF8D-D89657FEBBFD}" sibTransId="{E9E6D3A3-8DD6-B345-848C-03AA4FDE0770}"/>
    <dgm:cxn modelId="{2412F92D-B1D8-3A40-87CB-C0140130FE87}" srcId="{3DC9A73E-7D5C-C74C-A5E3-B04E23BEA5D7}" destId="{ECE5AF8E-8FAD-6345-8710-700E0FF49923}" srcOrd="0" destOrd="0" parTransId="{A3D62560-7A66-6643-94F2-0B7D0AB500F5}" sibTransId="{C8516409-41E2-3C42-846F-8CADB98E3CFF}"/>
    <dgm:cxn modelId="{FF769E95-5D03-5244-8435-089A8BB7C460}" type="presOf" srcId="{ECE5AF8E-8FAD-6345-8710-700E0FF49923}" destId="{70E4551D-A56F-7343-9221-15AF24E65234}" srcOrd="0" destOrd="0" presId="urn:microsoft.com/office/officeart/2005/8/layout/vList2"/>
    <dgm:cxn modelId="{1229EBE9-ACE8-F04A-A020-CD751A5B5964}" type="presOf" srcId="{06EB41BA-822A-6940-8E32-85456CBBE3A2}" destId="{62F92D7C-025A-8E4E-848B-4BC0B9482EB0}" srcOrd="0" destOrd="0" presId="urn:microsoft.com/office/officeart/2005/8/layout/vList2"/>
    <dgm:cxn modelId="{FE7E4DD5-7F49-F443-886F-A6EE7E172AEC}" type="presParOf" srcId="{AD9F1706-C9B5-B74D-8FFB-FF13C2A5C2CD}" destId="{70E4551D-A56F-7343-9221-15AF24E65234}" srcOrd="0" destOrd="0" presId="urn:microsoft.com/office/officeart/2005/8/layout/vList2"/>
    <dgm:cxn modelId="{78168DD8-D63D-E947-969D-B29A9B711E39}" type="presParOf" srcId="{AD9F1706-C9B5-B74D-8FFB-FF13C2A5C2CD}" destId="{1FB1AF0D-FA56-5B4B-96A4-B704D8165E1E}" srcOrd="1" destOrd="0" presId="urn:microsoft.com/office/officeart/2005/8/layout/vList2"/>
    <dgm:cxn modelId="{1DCD98CA-24F6-2F43-B7ED-4A110768B76E}" type="presParOf" srcId="{AD9F1706-C9B5-B74D-8FFB-FF13C2A5C2CD}" destId="{62F92D7C-025A-8E4E-848B-4BC0B9482E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  <a:p>
          <a:r>
            <a:rPr lang="ru-RU" dirty="0"/>
            <a:t>(</a:t>
          </a:r>
          <a:r>
            <a:rPr lang="en-US" dirty="0"/>
            <a:t>Supervised</a:t>
          </a:r>
          <a:r>
            <a:rPr lang="ru-RU" dirty="0"/>
            <a:t>)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  <a:endParaRPr lang="en-US" dirty="0"/>
        </a:p>
        <a:p>
          <a:r>
            <a:rPr lang="ru-RU" dirty="0"/>
            <a:t>(</a:t>
          </a:r>
          <a:r>
            <a:rPr lang="en-US" dirty="0"/>
            <a:t>Unsupervised</a:t>
          </a:r>
          <a:r>
            <a:rPr lang="ru-RU" dirty="0"/>
            <a:t>)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  <a:endParaRPr lang="en-US" dirty="0"/>
        </a:p>
        <a:p>
          <a:r>
            <a:rPr lang="en-US" dirty="0"/>
            <a:t>(Reinforcement learning)</a:t>
          </a:r>
          <a:endParaRPr lang="ru-RU" dirty="0"/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C409E4-09E9-5649-8568-02F7CECFCD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D266F1EA-BB1B-9D49-87F5-6CF3E0E71D6F}">
      <dgm:prSet/>
      <dgm:spPr/>
      <dgm:t>
        <a:bodyPr/>
        <a:lstStyle/>
        <a:p>
          <a:r>
            <a:rPr lang="ru-RU"/>
            <a:t>Регрессия</a:t>
          </a:r>
        </a:p>
      </dgm:t>
    </dgm:pt>
    <dgm:pt modelId="{E00DD2E6-70D2-E64F-ADF7-E4CFBD3BE9A0}" type="parTrans" cxnId="{BDB7ACD4-0DA6-8A4C-9DB0-CA4248CBEA76}">
      <dgm:prSet/>
      <dgm:spPr/>
      <dgm:t>
        <a:bodyPr/>
        <a:lstStyle/>
        <a:p>
          <a:endParaRPr lang="ru-RU"/>
        </a:p>
      </dgm:t>
    </dgm:pt>
    <dgm:pt modelId="{0274A0A2-7DA8-4A48-AF11-3A3536583D66}" type="sibTrans" cxnId="{BDB7ACD4-0DA6-8A4C-9DB0-CA4248CBEA76}">
      <dgm:prSet/>
      <dgm:spPr/>
      <dgm:t>
        <a:bodyPr/>
        <a:lstStyle/>
        <a:p>
          <a:endParaRPr lang="ru-RU"/>
        </a:p>
      </dgm:t>
    </dgm:pt>
    <dgm:pt modelId="{FF0B6BB4-E70F-FF46-A8B6-B25C84EF609D}">
      <dgm:prSet/>
      <dgm:spPr/>
      <dgm:t>
        <a:bodyPr/>
        <a:lstStyle/>
        <a:p>
          <a:r>
            <a:rPr lang="ru-RU"/>
            <a:t>Классификация</a:t>
          </a:r>
        </a:p>
      </dgm:t>
    </dgm:pt>
    <dgm:pt modelId="{DD21EF93-4278-3645-9DE6-D8DDBB8DE110}" type="parTrans" cxnId="{9B8A9163-A6F6-5441-BCF8-AA0D9C330300}">
      <dgm:prSet/>
      <dgm:spPr/>
      <dgm:t>
        <a:bodyPr/>
        <a:lstStyle/>
        <a:p>
          <a:endParaRPr lang="ru-RU"/>
        </a:p>
      </dgm:t>
    </dgm:pt>
    <dgm:pt modelId="{0F270BF0-D720-2948-A3C9-5FE2326181BA}" type="sibTrans" cxnId="{9B8A9163-A6F6-5441-BCF8-AA0D9C330300}">
      <dgm:prSet/>
      <dgm:spPr/>
      <dgm:t>
        <a:bodyPr/>
        <a:lstStyle/>
        <a:p>
          <a:endParaRPr lang="ru-RU"/>
        </a:p>
      </dgm:t>
    </dgm:pt>
    <dgm:pt modelId="{8190DDA3-580C-594D-AE1E-5EB7DA4773AD}">
      <dgm:prSet/>
      <dgm:spPr/>
      <dgm:t>
        <a:bodyPr/>
        <a:lstStyle/>
        <a:p>
          <a:r>
            <a:rPr lang="ru-RU"/>
            <a:t>Ранжирование</a:t>
          </a:r>
        </a:p>
      </dgm:t>
    </dgm:pt>
    <dgm:pt modelId="{F1305C91-6C7E-B34D-9999-F725630832F2}" type="parTrans" cxnId="{DA1A4C94-43CD-D940-B08D-CCB4518ACAF6}">
      <dgm:prSet/>
      <dgm:spPr/>
      <dgm:t>
        <a:bodyPr/>
        <a:lstStyle/>
        <a:p>
          <a:endParaRPr lang="ru-RU"/>
        </a:p>
      </dgm:t>
    </dgm:pt>
    <dgm:pt modelId="{61C2DDA6-1249-A241-8503-B54EFA8B7B35}" type="sibTrans" cxnId="{DA1A4C94-43CD-D940-B08D-CCB4518ACAF6}">
      <dgm:prSet/>
      <dgm:spPr/>
      <dgm:t>
        <a:bodyPr/>
        <a:lstStyle/>
        <a:p>
          <a:endParaRPr lang="ru-RU"/>
        </a:p>
      </dgm:t>
    </dgm:pt>
    <dgm:pt modelId="{7C2AF3EC-7037-874C-B016-3126F8B48E98}">
      <dgm:prSet/>
      <dgm:spPr/>
      <dgm:t>
        <a:bodyPr/>
        <a:lstStyle/>
        <a:p>
          <a:r>
            <a:rPr lang="ru-RU"/>
            <a:t>Кластеризация</a:t>
          </a:r>
        </a:p>
      </dgm:t>
    </dgm:pt>
    <dgm:pt modelId="{84A27631-F180-9947-9848-6001E4071483}" type="parTrans" cxnId="{C5B9F255-5CAD-3746-A9DC-523DFB4792F8}">
      <dgm:prSet/>
      <dgm:spPr/>
      <dgm:t>
        <a:bodyPr/>
        <a:lstStyle/>
        <a:p>
          <a:endParaRPr lang="ru-RU"/>
        </a:p>
      </dgm:t>
    </dgm:pt>
    <dgm:pt modelId="{92DE4002-E062-CC4F-A7CE-316EE09E82EF}" type="sibTrans" cxnId="{C5B9F255-5CAD-3746-A9DC-523DFB4792F8}">
      <dgm:prSet/>
      <dgm:spPr/>
      <dgm:t>
        <a:bodyPr/>
        <a:lstStyle/>
        <a:p>
          <a:endParaRPr lang="ru-RU"/>
        </a:p>
      </dgm:t>
    </dgm:pt>
    <dgm:pt modelId="{5191D4B0-E951-D14A-9EBB-AB0026319EA2}">
      <dgm:prSet/>
      <dgm:spPr/>
      <dgm:t>
        <a:bodyPr/>
        <a:lstStyle/>
        <a:p>
          <a:r>
            <a:rPr lang="ru-RU"/>
            <a:t>Понижение размерности</a:t>
          </a:r>
        </a:p>
      </dgm:t>
    </dgm:pt>
    <dgm:pt modelId="{E0F9B852-827D-A74C-B7BE-F54C4EC5D331}" type="parTrans" cxnId="{A96DC317-6152-C642-892C-332E9E5D5A81}">
      <dgm:prSet/>
      <dgm:spPr/>
      <dgm:t>
        <a:bodyPr/>
        <a:lstStyle/>
        <a:p>
          <a:endParaRPr lang="ru-RU"/>
        </a:p>
      </dgm:t>
    </dgm:pt>
    <dgm:pt modelId="{DB807491-46C8-DA42-8914-BC3A6237DDA2}" type="sibTrans" cxnId="{A96DC317-6152-C642-892C-332E9E5D5A81}">
      <dgm:prSet/>
      <dgm:spPr/>
      <dgm:t>
        <a:bodyPr/>
        <a:lstStyle/>
        <a:p>
          <a:endParaRPr lang="ru-RU"/>
        </a:p>
      </dgm:t>
    </dgm:pt>
    <dgm:pt modelId="{8E6DB446-2DD9-9F47-AC15-EDD64D14C9DF}" type="pres">
      <dgm:prSet presAssocID="{B3C409E4-09E9-5649-8568-02F7CECFCD42}" presName="linear" presStyleCnt="0">
        <dgm:presLayoutVars>
          <dgm:animLvl val="lvl"/>
          <dgm:resizeHandles val="exact"/>
        </dgm:presLayoutVars>
      </dgm:prSet>
      <dgm:spPr/>
    </dgm:pt>
    <dgm:pt modelId="{3CC77194-F702-1645-82E0-DE5C4FCF1718}" type="pres">
      <dgm:prSet presAssocID="{D266F1EA-BB1B-9D49-87F5-6CF3E0E71D6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C0B5D92-9D62-494E-87A9-620A805706B2}" type="pres">
      <dgm:prSet presAssocID="{0274A0A2-7DA8-4A48-AF11-3A3536583D66}" presName="spacer" presStyleCnt="0"/>
      <dgm:spPr/>
    </dgm:pt>
    <dgm:pt modelId="{6B2DA9EE-7D78-894C-B48C-6D479108FC99}" type="pres">
      <dgm:prSet presAssocID="{FF0B6BB4-E70F-FF46-A8B6-B25C84EF609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3D75F6-701C-9C49-AAEA-2EEA3EEF06FF}" type="pres">
      <dgm:prSet presAssocID="{0F270BF0-D720-2948-A3C9-5FE2326181BA}" presName="spacer" presStyleCnt="0"/>
      <dgm:spPr/>
    </dgm:pt>
    <dgm:pt modelId="{6BE0DB6D-A2BB-2848-B343-1B50777E7663}" type="pres">
      <dgm:prSet presAssocID="{8190DDA3-580C-594D-AE1E-5EB7DA4773A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FF059F6-DAB8-494C-909F-B53A36AFC776}" type="pres">
      <dgm:prSet presAssocID="{61C2DDA6-1249-A241-8503-B54EFA8B7B35}" presName="spacer" presStyleCnt="0"/>
      <dgm:spPr/>
    </dgm:pt>
    <dgm:pt modelId="{10E34177-5FC6-FF43-89BF-B8103C9F4E3F}" type="pres">
      <dgm:prSet presAssocID="{7C2AF3EC-7037-874C-B016-3126F8B48E9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2288E16-D113-2C43-B1F1-F323516EFC62}" type="pres">
      <dgm:prSet presAssocID="{92DE4002-E062-CC4F-A7CE-316EE09E82EF}" presName="spacer" presStyleCnt="0"/>
      <dgm:spPr/>
    </dgm:pt>
    <dgm:pt modelId="{0493AC9C-E17B-454D-8C9E-8101432FE889}" type="pres">
      <dgm:prSet presAssocID="{5191D4B0-E951-D14A-9EBB-AB0026319EA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96DC317-6152-C642-892C-332E9E5D5A81}" srcId="{B3C409E4-09E9-5649-8568-02F7CECFCD42}" destId="{5191D4B0-E951-D14A-9EBB-AB0026319EA2}" srcOrd="4" destOrd="0" parTransId="{E0F9B852-827D-A74C-B7BE-F54C4EC5D331}" sibTransId="{DB807491-46C8-DA42-8914-BC3A6237DDA2}"/>
    <dgm:cxn modelId="{B8FF582A-6A27-E247-88EB-470A4FC16299}" type="presOf" srcId="{B3C409E4-09E9-5649-8568-02F7CECFCD42}" destId="{8E6DB446-2DD9-9F47-AC15-EDD64D14C9DF}" srcOrd="0" destOrd="0" presId="urn:microsoft.com/office/officeart/2005/8/layout/vList2"/>
    <dgm:cxn modelId="{5274494B-13DD-BF45-AD79-091D564A6922}" type="presOf" srcId="{8190DDA3-580C-594D-AE1E-5EB7DA4773AD}" destId="{6BE0DB6D-A2BB-2848-B343-1B50777E7663}" srcOrd="0" destOrd="0" presId="urn:microsoft.com/office/officeart/2005/8/layout/vList2"/>
    <dgm:cxn modelId="{C5B9F255-5CAD-3746-A9DC-523DFB4792F8}" srcId="{B3C409E4-09E9-5649-8568-02F7CECFCD42}" destId="{7C2AF3EC-7037-874C-B016-3126F8B48E98}" srcOrd="3" destOrd="0" parTransId="{84A27631-F180-9947-9848-6001E4071483}" sibTransId="{92DE4002-E062-CC4F-A7CE-316EE09E82EF}"/>
    <dgm:cxn modelId="{A78EE75C-8F6B-334C-8C21-490296DD04D6}" type="presOf" srcId="{5191D4B0-E951-D14A-9EBB-AB0026319EA2}" destId="{0493AC9C-E17B-454D-8C9E-8101432FE889}" srcOrd="0" destOrd="0" presId="urn:microsoft.com/office/officeart/2005/8/layout/vList2"/>
    <dgm:cxn modelId="{9B8A9163-A6F6-5441-BCF8-AA0D9C330300}" srcId="{B3C409E4-09E9-5649-8568-02F7CECFCD42}" destId="{FF0B6BB4-E70F-FF46-A8B6-B25C84EF609D}" srcOrd="1" destOrd="0" parTransId="{DD21EF93-4278-3645-9DE6-D8DDBB8DE110}" sibTransId="{0F270BF0-D720-2948-A3C9-5FE2326181BA}"/>
    <dgm:cxn modelId="{C4519967-D9A8-BD48-A331-44EAB5E9C4B1}" type="presOf" srcId="{D266F1EA-BB1B-9D49-87F5-6CF3E0E71D6F}" destId="{3CC77194-F702-1645-82E0-DE5C4FCF1718}" srcOrd="0" destOrd="0" presId="urn:microsoft.com/office/officeart/2005/8/layout/vList2"/>
    <dgm:cxn modelId="{76585A6F-3429-6544-9B08-A53002E8833E}" type="presOf" srcId="{FF0B6BB4-E70F-FF46-A8B6-B25C84EF609D}" destId="{6B2DA9EE-7D78-894C-B48C-6D479108FC99}" srcOrd="0" destOrd="0" presId="urn:microsoft.com/office/officeart/2005/8/layout/vList2"/>
    <dgm:cxn modelId="{DA1A4C94-43CD-D940-B08D-CCB4518ACAF6}" srcId="{B3C409E4-09E9-5649-8568-02F7CECFCD42}" destId="{8190DDA3-580C-594D-AE1E-5EB7DA4773AD}" srcOrd="2" destOrd="0" parTransId="{F1305C91-6C7E-B34D-9999-F725630832F2}" sibTransId="{61C2DDA6-1249-A241-8503-B54EFA8B7B35}"/>
    <dgm:cxn modelId="{BDB7ACD4-0DA6-8A4C-9DB0-CA4248CBEA76}" srcId="{B3C409E4-09E9-5649-8568-02F7CECFCD42}" destId="{D266F1EA-BB1B-9D49-87F5-6CF3E0E71D6F}" srcOrd="0" destOrd="0" parTransId="{E00DD2E6-70D2-E64F-ADF7-E4CFBD3BE9A0}" sibTransId="{0274A0A2-7DA8-4A48-AF11-3A3536583D66}"/>
    <dgm:cxn modelId="{7D2DD7DF-3808-2C4F-A1AB-33F4D94705CE}" type="presOf" srcId="{7C2AF3EC-7037-874C-B016-3126F8B48E98}" destId="{10E34177-5FC6-FF43-89BF-B8103C9F4E3F}" srcOrd="0" destOrd="0" presId="urn:microsoft.com/office/officeart/2005/8/layout/vList2"/>
    <dgm:cxn modelId="{07A0B34A-24DF-5643-BB66-A8383892CC45}" type="presParOf" srcId="{8E6DB446-2DD9-9F47-AC15-EDD64D14C9DF}" destId="{3CC77194-F702-1645-82E0-DE5C4FCF1718}" srcOrd="0" destOrd="0" presId="urn:microsoft.com/office/officeart/2005/8/layout/vList2"/>
    <dgm:cxn modelId="{484DB3DE-D05A-6647-98A6-BAF6D242422D}" type="presParOf" srcId="{8E6DB446-2DD9-9F47-AC15-EDD64D14C9DF}" destId="{BC0B5D92-9D62-494E-87A9-620A805706B2}" srcOrd="1" destOrd="0" presId="urn:microsoft.com/office/officeart/2005/8/layout/vList2"/>
    <dgm:cxn modelId="{65DF61AA-EDB3-2F48-8657-D6D7D32AE8D8}" type="presParOf" srcId="{8E6DB446-2DD9-9F47-AC15-EDD64D14C9DF}" destId="{6B2DA9EE-7D78-894C-B48C-6D479108FC99}" srcOrd="2" destOrd="0" presId="urn:microsoft.com/office/officeart/2005/8/layout/vList2"/>
    <dgm:cxn modelId="{4DF132FC-5F8D-3C46-A8C3-AE197F56E814}" type="presParOf" srcId="{8E6DB446-2DD9-9F47-AC15-EDD64D14C9DF}" destId="{0B3D75F6-701C-9C49-AAEA-2EEA3EEF06FF}" srcOrd="3" destOrd="0" presId="urn:microsoft.com/office/officeart/2005/8/layout/vList2"/>
    <dgm:cxn modelId="{B110A863-1B81-FE46-8272-BFFE8AEBEA1E}" type="presParOf" srcId="{8E6DB446-2DD9-9F47-AC15-EDD64D14C9DF}" destId="{6BE0DB6D-A2BB-2848-B343-1B50777E7663}" srcOrd="4" destOrd="0" presId="urn:microsoft.com/office/officeart/2005/8/layout/vList2"/>
    <dgm:cxn modelId="{029AE474-14D5-394F-95F4-3DAC5DC07371}" type="presParOf" srcId="{8E6DB446-2DD9-9F47-AC15-EDD64D14C9DF}" destId="{1FF059F6-DAB8-494C-909F-B53A36AFC776}" srcOrd="5" destOrd="0" presId="urn:microsoft.com/office/officeart/2005/8/layout/vList2"/>
    <dgm:cxn modelId="{9E91266A-395A-7E49-8421-3F7C3CC2BB08}" type="presParOf" srcId="{8E6DB446-2DD9-9F47-AC15-EDD64D14C9DF}" destId="{10E34177-5FC6-FF43-89BF-B8103C9F4E3F}" srcOrd="6" destOrd="0" presId="urn:microsoft.com/office/officeart/2005/8/layout/vList2"/>
    <dgm:cxn modelId="{BE9DB6F4-7660-8641-A9BE-452FAE9026F9}" type="presParOf" srcId="{8E6DB446-2DD9-9F47-AC15-EDD64D14C9DF}" destId="{12288E16-D113-2C43-B1F1-F323516EFC62}" srcOrd="7" destOrd="0" presId="urn:microsoft.com/office/officeart/2005/8/layout/vList2"/>
    <dgm:cxn modelId="{8EDA5500-29B8-8947-943E-7A1D6567F433}" type="presParOf" srcId="{8E6DB446-2DD9-9F47-AC15-EDD64D14C9DF}" destId="{0493AC9C-E17B-454D-8C9E-8101432FE88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4551D-A56F-7343-9221-15AF24E65234}">
      <dsp:nvSpPr>
        <dsp:cNvPr id="0" name=""/>
        <dsp:cNvSpPr/>
      </dsp:nvSpPr>
      <dsp:spPr>
        <a:xfrm>
          <a:off x="0" y="63189"/>
          <a:ext cx="7886700" cy="2077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Говорят, что </a:t>
          </a:r>
          <a:r>
            <a:rPr lang="ru-RU" sz="2400" i="1" kern="1200"/>
            <a:t>компьютерная программа обучается на опыте </a:t>
          </a:r>
          <a:r>
            <a:rPr lang="en-US" sz="2400" i="1" kern="1200"/>
            <a:t>E</a:t>
          </a:r>
          <a:r>
            <a:rPr lang="en-US" sz="2400" kern="1200"/>
            <a:t> </a:t>
          </a:r>
          <a:r>
            <a:rPr lang="ru-RU" sz="2400" kern="1200"/>
            <a:t>относительно некоторого класса задач </a:t>
          </a:r>
          <a:r>
            <a:rPr lang="en-US" sz="2400" i="1" kern="1200"/>
            <a:t>T</a:t>
          </a:r>
          <a:r>
            <a:rPr lang="en-US" sz="2400" kern="1200"/>
            <a:t> </a:t>
          </a:r>
          <a:r>
            <a:rPr lang="ru-RU" sz="2400" kern="1200"/>
            <a:t>и меры качества </a:t>
          </a:r>
          <a:r>
            <a:rPr lang="en-US" sz="2400" i="1" kern="1200"/>
            <a:t>P</a:t>
          </a:r>
          <a:r>
            <a:rPr lang="en-US" sz="2400" kern="1200"/>
            <a:t>, </a:t>
          </a:r>
          <a:r>
            <a:rPr lang="ru-RU" sz="2400" kern="1200"/>
            <a:t>если ее качество на задачах, принадлежащих </a:t>
          </a:r>
          <a:r>
            <a:rPr lang="en-US" sz="2400" i="1" kern="1200"/>
            <a:t>T</a:t>
          </a:r>
          <a:r>
            <a:rPr lang="en-US" sz="2400" kern="1200"/>
            <a:t>, </a:t>
          </a:r>
          <a:r>
            <a:rPr lang="ru-RU" sz="2400" kern="1200"/>
            <a:t>измеренное в соответствии с </a:t>
          </a:r>
          <a:r>
            <a:rPr lang="en-US" sz="2400" i="1" kern="1200"/>
            <a:t>P</a:t>
          </a:r>
          <a:r>
            <a:rPr lang="en-US" sz="2400" kern="1200"/>
            <a:t>, </a:t>
          </a:r>
          <a:r>
            <a:rPr lang="ru-RU" sz="2400" kern="1200"/>
            <a:t>улучшается с увеличением опыта </a:t>
          </a:r>
          <a:r>
            <a:rPr lang="en-US" sz="2400" i="1" kern="1200"/>
            <a:t>E</a:t>
          </a:r>
          <a:r>
            <a:rPr lang="ru-RU" sz="2400" kern="1200"/>
            <a:t>.</a:t>
          </a:r>
        </a:p>
      </dsp:txBody>
      <dsp:txXfrm>
        <a:off x="101436" y="164625"/>
        <a:ext cx="7683828" cy="1875047"/>
      </dsp:txXfrm>
    </dsp:sp>
    <dsp:sp modelId="{62F92D7C-025A-8E4E-848B-4BC0B9482EB0}">
      <dsp:nvSpPr>
        <dsp:cNvPr id="0" name=""/>
        <dsp:cNvSpPr/>
      </dsp:nvSpPr>
      <dsp:spPr>
        <a:xfrm>
          <a:off x="0" y="2210229"/>
          <a:ext cx="7886700" cy="2077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</a:r>
        </a:p>
      </dsp:txBody>
      <dsp:txXfrm>
        <a:off x="101436" y="2311665"/>
        <a:ext cx="7683828" cy="18750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Обучение с учителем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(</a:t>
          </a:r>
          <a:r>
            <a:rPr lang="en-US" sz="1900" kern="1200" dirty="0"/>
            <a:t>Supervised</a:t>
          </a:r>
          <a:r>
            <a:rPr lang="ru-RU" sz="1900" kern="1200" dirty="0"/>
            <a:t>)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Обучение без учителя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(</a:t>
          </a:r>
          <a:r>
            <a:rPr lang="en-US" sz="1900" kern="1200" dirty="0"/>
            <a:t>Unsupervised</a:t>
          </a:r>
          <a:r>
            <a:rPr lang="ru-RU" sz="1900" kern="1200" dirty="0"/>
            <a:t>)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Обучение с подкреплением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(Reinforcement learning)</a:t>
          </a:r>
          <a:endParaRPr lang="ru-RU" sz="1900" kern="1200" dirty="0"/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77194-F702-1645-82E0-DE5C4FCF1718}">
      <dsp:nvSpPr>
        <dsp:cNvPr id="0" name=""/>
        <dsp:cNvSpPr/>
      </dsp:nvSpPr>
      <dsp:spPr>
        <a:xfrm>
          <a:off x="0" y="6346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Регрессия</a:t>
          </a:r>
        </a:p>
      </dsp:txBody>
      <dsp:txXfrm>
        <a:off x="42151" y="105619"/>
        <a:ext cx="7802398" cy="779158"/>
      </dsp:txXfrm>
    </dsp:sp>
    <dsp:sp modelId="{6B2DA9EE-7D78-894C-B48C-6D479108FC99}">
      <dsp:nvSpPr>
        <dsp:cNvPr id="0" name=""/>
        <dsp:cNvSpPr/>
      </dsp:nvSpPr>
      <dsp:spPr>
        <a:xfrm>
          <a:off x="0" y="103060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Классификация</a:t>
          </a:r>
        </a:p>
      </dsp:txBody>
      <dsp:txXfrm>
        <a:off x="42151" y="1072759"/>
        <a:ext cx="7802398" cy="779158"/>
      </dsp:txXfrm>
    </dsp:sp>
    <dsp:sp modelId="{6BE0DB6D-A2BB-2848-B343-1B50777E7663}">
      <dsp:nvSpPr>
        <dsp:cNvPr id="0" name=""/>
        <dsp:cNvSpPr/>
      </dsp:nvSpPr>
      <dsp:spPr>
        <a:xfrm>
          <a:off x="0" y="199774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Ранжирование</a:t>
          </a:r>
        </a:p>
      </dsp:txBody>
      <dsp:txXfrm>
        <a:off x="42151" y="2039899"/>
        <a:ext cx="7802398" cy="779158"/>
      </dsp:txXfrm>
    </dsp:sp>
    <dsp:sp modelId="{10E34177-5FC6-FF43-89BF-B8103C9F4E3F}">
      <dsp:nvSpPr>
        <dsp:cNvPr id="0" name=""/>
        <dsp:cNvSpPr/>
      </dsp:nvSpPr>
      <dsp:spPr>
        <a:xfrm>
          <a:off x="0" y="296488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Кластеризация</a:t>
          </a:r>
        </a:p>
      </dsp:txBody>
      <dsp:txXfrm>
        <a:off x="42151" y="3007039"/>
        <a:ext cx="7802398" cy="779158"/>
      </dsp:txXfrm>
    </dsp:sp>
    <dsp:sp modelId="{0493AC9C-E17B-454D-8C9E-8101432FE889}">
      <dsp:nvSpPr>
        <dsp:cNvPr id="0" name=""/>
        <dsp:cNvSpPr/>
      </dsp:nvSpPr>
      <dsp:spPr>
        <a:xfrm>
          <a:off x="0" y="393202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Понижение размерности</a:t>
          </a:r>
        </a:p>
      </dsp:txBody>
      <dsp:txXfrm>
        <a:off x="42151" y="3974179"/>
        <a:ext cx="7802398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36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15.09.2025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15.09.2025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15.09.2025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15.09.2025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dakov/math-for-ds/tree/main/Bayes" TargetMode="External"/><Relationship Id="rId2" Type="http://schemas.openxmlformats.org/officeDocument/2006/relationships/hyperlink" Target="https://github.com/sudakov/ai-lab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435260"/>
            <a:ext cx="9144000" cy="1230022"/>
          </a:xfrm>
        </p:spPr>
        <p:txBody>
          <a:bodyPr>
            <a:noAutofit/>
          </a:bodyPr>
          <a:lstStyle/>
          <a:p>
            <a:r>
              <a:rPr lang="ru-RU" sz="4000" dirty="0"/>
              <a:t>Машинное обучение</a:t>
            </a:r>
            <a:br>
              <a:rPr lang="ru-RU" sz="4000" dirty="0"/>
            </a:br>
            <a:r>
              <a:rPr lang="ru-RU" sz="4000" dirty="0"/>
              <a:t>(краткий курс)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437632"/>
            <a:ext cx="5449824" cy="142036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Судаков Владимир Анатольевич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/>
              <a:t>Профессор кафедры 806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  <a:p>
            <a:r>
              <a:rPr lang="ru-RU" dirty="0"/>
              <a:t>2025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C4FC7-C9EA-EF4C-AB97-D82E9A90D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44" b="28356"/>
          <a:stretch/>
        </p:blipFill>
        <p:spPr>
          <a:xfrm>
            <a:off x="5975019" y="3346704"/>
            <a:ext cx="3168981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EAE2F36E-2245-B046-A86F-35BCB517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26" y="1440238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2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Некоторые задачи машинного обучения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1A2C924-911D-DA43-AE40-A471008BB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014322"/>
              </p:ext>
            </p:extLst>
          </p:nvPr>
        </p:nvGraphicFramePr>
        <p:xfrm>
          <a:off x="724556" y="1574156"/>
          <a:ext cx="7886700" cy="485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Некоторые задач</a:t>
            </a:r>
            <a:r>
              <a:rPr lang="en-US" sz="48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ru-RU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{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ru-RU" sz="2400" i="1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34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∗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ru-RU" sz="2400" i="1" baseline="30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  </a:t>
            </a:r>
            <a:r>
              <a:rPr lang="en" sz="2400" dirty="0">
                <a:solidFill>
                  <a:schemeClr val="tx1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>
                <a:solidFill>
                  <a:schemeClr val="tx1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или некотором его подмножестве</a:t>
            </a:r>
            <a:r>
              <a:rPr lang="en" sz="2400" dirty="0">
                <a:solidFill>
                  <a:schemeClr val="tx1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2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9280F-7819-FB45-B551-C74CCD43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обучения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BD8FC4D-E355-BB42-B8F0-BFD983DCB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4" y="1718751"/>
            <a:ext cx="8834432" cy="388339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D0FA6-DA1F-EB49-B4E0-5171BF28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4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7491BC4-88BF-9D45-B320-4E75BF12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Рекомендуемые системы программирования и библиотеки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6DC6BA-04C9-4149-AD84-A2C64CF45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</a:t>
            </a:r>
          </a:p>
          <a:p>
            <a:r>
              <a:rPr lang="en-US" dirty="0"/>
              <a:t>Jupyter Lab</a:t>
            </a:r>
          </a:p>
          <a:p>
            <a:r>
              <a:rPr lang="en-US" dirty="0"/>
              <a:t>NumPy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Scikit-Learn</a:t>
            </a:r>
          </a:p>
          <a:p>
            <a:r>
              <a:rPr lang="en-US" dirty="0" err="1"/>
              <a:t>XGBoost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Следующий семестр</a:t>
            </a:r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TensorFlow,</a:t>
            </a:r>
            <a:r>
              <a:rPr lang="ru-RU" dirty="0"/>
              <a:t> </a:t>
            </a:r>
            <a:r>
              <a:rPr lang="en-US" dirty="0"/>
              <a:t>Transformers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3E66446-B2E8-0A41-A7EB-F7980AD0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34FF9E4C-7FF0-A340-AF0E-AD6230EB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913" y="1556795"/>
            <a:ext cx="1797230" cy="17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upyter — Википедия">
            <a:extLst>
              <a:ext uri="{FF2B5EF4-FFF2-40B4-BE49-F238E27FC236}">
                <a16:creationId xmlns:a16="http://schemas.microsoft.com/office/drawing/2014/main" id="{BC8F58E8-C429-C847-9CD4-BF42E11B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216" y="1644128"/>
            <a:ext cx="1196255" cy="138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numpy/numpy: The fundamental package for scientific computing with  Python.">
            <a:extLst>
              <a:ext uri="{FF2B5EF4-FFF2-40B4-BE49-F238E27FC236}">
                <a16:creationId xmlns:a16="http://schemas.microsoft.com/office/drawing/2014/main" id="{CD7F2655-7F0A-8847-9883-873C4798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96" y="3134276"/>
            <a:ext cx="2127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kit-learn - Wikipedia">
            <a:extLst>
              <a:ext uri="{FF2B5EF4-FFF2-40B4-BE49-F238E27FC236}">
                <a16:creationId xmlns:a16="http://schemas.microsoft.com/office/drawing/2014/main" id="{033B7F82-4531-574B-A52B-F2D378B2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288" y="3478712"/>
            <a:ext cx="2363232" cy="12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GBoost — Википедия">
            <a:extLst>
              <a:ext uri="{FF2B5EF4-FFF2-40B4-BE49-F238E27FC236}">
                <a16:creationId xmlns:a16="http://schemas.microsoft.com/office/drawing/2014/main" id="{467F2E01-3A75-8243-9495-5A496E17A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946" y="4350835"/>
            <a:ext cx="2629149" cy="90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ansformers">
            <a:extLst>
              <a:ext uri="{FF2B5EF4-FFF2-40B4-BE49-F238E27FC236}">
                <a16:creationId xmlns:a16="http://schemas.microsoft.com/office/drawing/2014/main" id="{0BBC663B-3DD5-2C4C-B1B6-FA957615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65" y="5301205"/>
            <a:ext cx="2074035" cy="11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ndas (software) - Wikipedia">
            <a:extLst>
              <a:ext uri="{FF2B5EF4-FFF2-40B4-BE49-F238E27FC236}">
                <a16:creationId xmlns:a16="http://schemas.microsoft.com/office/drawing/2014/main" id="{FCE6E0F0-C436-5446-9849-5C2D258B0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683" y="2331124"/>
            <a:ext cx="1929034" cy="7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2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DABA-B766-3F4A-808F-75BD0D97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846905-7D35-DF4B-97F8-7228D633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214702F-B6D6-4348-9018-7C09CDCF3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294" y="1218236"/>
            <a:ext cx="6719412" cy="57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9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DABA-B766-3F4A-808F-75BD0D97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решения </a:t>
            </a:r>
            <a:br>
              <a:rPr lang="ru-RU" dirty="0"/>
            </a:br>
            <a:r>
              <a:rPr lang="ru-RU" sz="2700" dirty="0"/>
              <a:t>(не идеального)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846905-7D35-DF4B-97F8-7228D633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A4CAA2-CD4A-414E-87E6-02AAB39C1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986" y="1235075"/>
            <a:ext cx="6558028" cy="562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43440-5ECA-C841-9AD1-62963B494911}"/>
              </a:ext>
            </a:extLst>
          </p:cNvPr>
          <p:cNvSpPr txBox="1"/>
          <p:nvPr/>
        </p:nvSpPr>
        <p:spPr>
          <a:xfrm>
            <a:off x="300942" y="3501746"/>
            <a:ext cx="120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Что нужно улучшить?</a:t>
            </a:r>
          </a:p>
        </p:txBody>
      </p:sp>
    </p:spTree>
    <p:extLst>
      <p:ext uri="{BB962C8B-B14F-4D97-AF65-F5344CB8AC3E}">
        <p14:creationId xmlns:p14="http://schemas.microsoft.com/office/powerpoint/2010/main" val="242908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E8CDE-A2F4-834F-805E-C197FEE6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CF69E8F-0C5B-CE49-A3D2-8398E89F86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Рассмотрим синтетически сгенерированный пример набора данных. Данные были получены из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sin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путём добавления случайного </a:t>
                </a:r>
                <a:r>
                  <a:rPr lang="ru-RU" dirty="0" err="1"/>
                  <a:t>гауссовского</a:t>
                </a:r>
                <a:r>
                  <a:rPr lang="ru-RU" dirty="0"/>
                  <a:t> шума со стандартным отклонением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0.3</m:t>
                    </m:r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Мы сгенерировали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dirty="0"/>
                  <a:t> наблюдения, равномерно распределенные в диапазоне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[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dirty="0"/>
                  <a:t>. Эти наблюдения составляют вектор входных данных,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𝗑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/>
                            <m:t>T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Для каждого сгенерированного наблюдения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мы получили соответствующее значение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sin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, а затем добавили случайный шум, чтобы зафиксировать реальную ситуацию с отсутствующей информацией.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𝗍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/>
                            <m:t>T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CF69E8F-0C5B-CE49-A3D2-8398E89F8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801" r="-1543" b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34396C-7116-F245-A85F-0A0FB14B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7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/>
          </a:bodyPr>
          <a:lstStyle/>
          <a:p>
            <a:r>
              <a:rPr lang="ru-RU" dirty="0"/>
              <a:t>Определение, классификация</a:t>
            </a:r>
          </a:p>
          <a:p>
            <a:r>
              <a:rPr lang="ru-RU" dirty="0"/>
              <a:t>Линейные модели</a:t>
            </a:r>
          </a:p>
          <a:p>
            <a:pPr lvl="1"/>
            <a:r>
              <a:rPr lang="ru-RU" dirty="0"/>
              <a:t>регрессия</a:t>
            </a:r>
          </a:p>
          <a:p>
            <a:pPr lvl="1"/>
            <a:r>
              <a:rPr lang="ru-RU" dirty="0"/>
              <a:t>классификация</a:t>
            </a:r>
          </a:p>
          <a:p>
            <a:r>
              <a:rPr lang="ru-RU" dirty="0"/>
              <a:t>Ядерные методы</a:t>
            </a:r>
          </a:p>
          <a:p>
            <a:r>
              <a:rPr lang="ru-RU" dirty="0"/>
              <a:t>Деревья решений</a:t>
            </a:r>
          </a:p>
          <a:p>
            <a:r>
              <a:rPr lang="ru-RU" dirty="0" err="1"/>
              <a:t>Графовые</a:t>
            </a:r>
            <a:r>
              <a:rPr lang="ru-RU" dirty="0"/>
              <a:t> модели</a:t>
            </a:r>
          </a:p>
          <a:p>
            <a:r>
              <a:rPr lang="ru-RU" dirty="0"/>
              <a:t>EM-алгоритм</a:t>
            </a:r>
          </a:p>
          <a:p>
            <a:r>
              <a:rPr lang="ru-RU" dirty="0"/>
              <a:t>Обучение с подкреплением (маловероятно)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EA045-C4D9-E84F-AF0A-5459C2A1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графика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D7E54CF-5CCE-124F-A110-A837DF930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464" y="1603466"/>
            <a:ext cx="5345816" cy="399053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BC058A-CA7F-F44C-BAB6-2066451B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47918A-3AD4-BB42-86D9-D4EA077220F7}"/>
                  </a:ext>
                </a:extLst>
              </p:cNvPr>
              <p:cNvSpPr txBox="1"/>
              <p:nvPr/>
            </p:nvSpPr>
            <p:spPr>
              <a:xfrm>
                <a:off x="578735" y="5470757"/>
                <a:ext cx="822959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Наша цель — предсказать значение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некоторого </a:t>
                </a:r>
                <a:r>
                  <a:rPr lang="ru-RU" sz="18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нового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значения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при отсутствии каких-либо данных о зелёной кривой. 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47918A-3AD4-BB42-86D9-D4EA07722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5" y="5470757"/>
                <a:ext cx="8229599" cy="646331"/>
              </a:xfrm>
              <a:prstGeom prst="rect">
                <a:avLst/>
              </a:prstGeom>
              <a:blipFill>
                <a:blip r:embed="rId3"/>
                <a:stretch>
                  <a:fillRect l="-616" t="-3846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7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F8D10-CC55-864E-B117-1E58586E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63DA3B-6EC3-1442-9F2E-43074C91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опытаемся подгонять данные с помощью полиномиальной функции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порядок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полинома.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Такие функции, как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являющиеся линейными функциями неизвестных коэффициентов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называются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линейными моделями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63DA3B-6EC3-1442-9F2E-43074C91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0084" r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8ABB8B-6F15-CD43-AC45-7B84DE94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900F29-28B0-DF43-9CF5-D5B5B37D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CE1F-8656-F04B-BA4C-4A5981FD7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34719" cy="52578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еобходимо определить значения коэффициентов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подгоняя полином к обучающим данным. Это можно сделать, минимизировав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функцию ошибки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которая измеряет несоответствие между функцией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для заданного значения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 точками обучающих данных.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Одна простая функция ошибок представляет собой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сумму квадратов ошибок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между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соответствующими целевыми значениями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функция становится равной нулю тогда и только тогда, когда функция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проходит точно через каждую точку обучающих данных.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Мы можем решить задачу аппроксимации кривой, выбрав значение ,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 котором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как можно меньше. Поскольку функция погрешности квадратичная, её производные линейны, и, следовательно, минимизация функции имеет единственное решение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точке, обозначенное как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CE1F-8656-F04B-BA4C-4A5981FD7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34719" cy="5257800"/>
              </a:xfrm>
              <a:blipFill>
                <a:blip r:embed="rId2"/>
                <a:stretch>
                  <a:fillRect l="-585" t="-1208" r="-8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7AD3B7-FEAE-754D-BE81-F960811C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4ABAE-0AC8-304E-9601-506F50EE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02" y="2439525"/>
            <a:ext cx="3729298" cy="27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4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8E74D-EDE4-3D4B-A43F-8B39661F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5" y="0"/>
            <a:ext cx="8229600" cy="63056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решения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3D84281-5E0F-D049-8280-20AB1CFF8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30560"/>
                <a:ext cx="8229600" cy="595280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минимизации функции погрешности необходимо вывести вектор градиента, приравнять его к нулю и решить уравнение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05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5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Сначала нам нужно подставить полином в функцию ошибки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6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6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каждая точка данных из сгенерированного обучающего набора имеет размерность</a:t>
                </a:r>
                <a:r>
                  <a:rPr lang="en-US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05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 есть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Однако полиномиальная функция заполняет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признаков для каждого входного значения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 сути, преобразуя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05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-мерный вектор. Таким образом, обучающий набор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𝗑</m:t>
                    </m:r>
                    <m:r>
                      <a:rPr lang="ru-RU" sz="105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записать в виде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матрицы </a:t>
                </a:r>
                <a14:m>
                  <m:oMath xmlns:m="http://schemas.openxmlformats.org/officeDocument/2006/math">
                    <m:r>
                      <a:rPr lang="ru-RU" sz="105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sz="1050" b="1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05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ru-RU" sz="105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05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105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𝑛𝑗</m:t>
                        </m:r>
                      </m:sub>
                    </m:sSub>
                    <m:r>
                      <a:rPr lang="ru-RU" sz="105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представляет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 есть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ru-RU" sz="105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ое</a:t>
                </a: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входное значение, возведенное в степень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Чтобы найти вектор градиента, мы берём частную производную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 произвольному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Дифференцируя сумму </a:t>
                </a:r>
                <a:r>
                  <a:rPr lang="ru-RU" sz="105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почленно</a:t>
                </a: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2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2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2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ru-RU" sz="12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𝐗𝐰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2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𝑘𝑛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ru-RU" sz="12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𝐗𝐰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200"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𝐗𝐰</m:t>
                      </m:r>
                      <m:r>
                        <a:rPr lang="ru-RU" sz="12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2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Используя частную производную для одного компонента, мы вычисляем вектор градиента</a:t>
                </a:r>
                <a:r>
                  <a:rPr lang="en-US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индексу. Таким образом,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05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5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должно удовлетворять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Решение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05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5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дает единственное решение задачи подгонки кривой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Полученный многочлен задается функцией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05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5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3D84281-5E0F-D049-8280-20AB1CFF8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30560"/>
                <a:ext cx="8229600" cy="5952802"/>
              </a:xfrm>
              <a:blipFill>
                <a:blip r:embed="rId2"/>
                <a:stretch>
                  <a:fillRect r="-154" b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593B4D-E769-2A44-9D74-5FD0555B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02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EF0C4-71D8-0F4E-8CB6-AF248477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Выбор модели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02EBCB-1FBB-A443-B284-43593484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A72284AB-683F-F346-9C76-F3966F742B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70927" y="1074911"/>
            <a:ext cx="6306273" cy="34685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DE054-A101-B442-A3BA-D274CDCBE4A7}"/>
                  </a:ext>
                </a:extLst>
              </p:cNvPr>
              <p:cNvSpPr txBox="1"/>
              <p:nvPr/>
            </p:nvSpPr>
            <p:spPr>
              <a:xfrm>
                <a:off x="692551" y="4826675"/>
                <a:ext cx="809263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константа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и полиномы первого порядка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дают довольно плохое соответствие данным. Полином третьего порядка (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даёт, по-видимому, наилучшее соответствие, в то время как полином более высокого порядка (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9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даёт отличное соответствие данным, то есть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Однако подобранная кривая плохо отражает базовую функцию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Это явление известно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переобучение</a:t>
                </a:r>
                <a:r>
                  <a:rPr lang="en-US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DE054-A101-B442-A3BA-D274CDCBE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51" y="4826675"/>
                <a:ext cx="8092634" cy="1754326"/>
              </a:xfrm>
              <a:prstGeom prst="rect">
                <a:avLst/>
              </a:prstGeom>
              <a:blipFill>
                <a:blip r:embed="rId3"/>
                <a:stretch>
                  <a:fillRect l="-627" t="-2158" r="-627" b="-5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33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0DA6A-075C-2D47-9EBB-F40808F9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RMS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A8A0EBB-447F-DB42-ADAD-F694CBC73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Более количественное представление об эффективности обобщения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получить, используя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среднеквадратичную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ошибку (RMS), определяемую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A8A0EBB-447F-DB42-ADAD-F694CBC73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C851F8-926B-6648-88A6-E47CAAF2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ADF33D-6D17-0849-9DE1-C6117C0D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04" y="3429000"/>
            <a:ext cx="4616611" cy="3446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6FC65-1452-D942-81A5-147339DA28CC}"/>
              </a:ext>
            </a:extLst>
          </p:cNvPr>
          <p:cNvSpPr txBox="1"/>
          <p:nvPr/>
        </p:nvSpPr>
        <p:spPr>
          <a:xfrm>
            <a:off x="7010400" y="4093527"/>
            <a:ext cx="1892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Кажется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ru-RU" dirty="0">
                <a:solidFill>
                  <a:srgbClr val="FF0000"/>
                </a:solidFill>
              </a:rPr>
              <a:t> что модель не должна работать хуже с увеличением </a:t>
            </a:r>
            <a:r>
              <a:rPr lang="ru-RU" i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endParaRPr lang="ru-RU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434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2D7DC-0F65-8341-9A26-1E25CA6E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коэффициентов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408F61-67B2-1442-B462-860DA38B3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267" y="1707356"/>
            <a:ext cx="7979533" cy="364014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C2F5FE-618B-104C-9937-D26A8356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293FE-EFA4-4F47-9E25-122C44F7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Увеличение объема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68C1B7-FB3D-254B-B104-0E129934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" descr="png">
            <a:extLst>
              <a:ext uri="{FF2B5EF4-FFF2-40B4-BE49-F238E27FC236}">
                <a16:creationId xmlns:a16="http://schemas.microsoft.com/office/drawing/2014/main" id="{C17AA4E7-923C-D34D-A2D4-D2C629ED20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28700" y="1869281"/>
            <a:ext cx="7086600" cy="3987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250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02657-1E5C-3849-AC1E-93449669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Р</a:t>
            </a:r>
            <a:r>
              <a:rPr lang="ru-RU" sz="44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егуляризация</a:t>
            </a:r>
            <a:endParaRPr lang="ru-RU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8D3B0AC-8924-E649-9D5F-CF158E0D9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Одним из часто используемых методов контроля явления переобучения является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регуляризация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которая добавляет штрафной член к функции ошибки, чтобы предотвратить достижение коэффициентами больших значений. Простейшим таким штрафным членом является сумма квадратов всех коэффициентов, что приводит к модифицированной функции ошибки следующего вида: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Такие методы известны как методы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сжатия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поскольку они уменьшают значение коэффициентов. Частный случай квадратичной регуляризации называется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гребневой регрессией 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" sz="1800" dirty="0">
                    <a:effectLst/>
                    <a:latin typeface="Fd2042035-Identity-H"/>
                  </a:rPr>
                  <a:t>ridge regression</a:t>
                </a:r>
                <a:r>
                  <a:rPr lang="en-US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В нейронных сетях этот подход также известен как </a:t>
                </a:r>
                <a:r>
                  <a:rPr lang="ru-RU" sz="1800" i="1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редукция весов 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weight decay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Fd2116929-Identity-H"/>
                  </a:rPr>
                  <a:t>Ч</a:t>
                </a:r>
                <a:r>
                  <a:rPr lang="ru-RU" sz="1800" dirty="0" err="1">
                    <a:effectLst/>
                    <a:latin typeface="Fd2116929-Identity-H"/>
                  </a:rPr>
                  <a:t>асто</a:t>
                </a:r>
                <a:r>
                  <a:rPr lang="ru-RU" sz="1800" dirty="0">
                    <a:effectLst/>
                    <a:latin typeface="Fd2116929-Identity-H"/>
                  </a:rPr>
                  <a:t> коэффициент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1800" dirty="0">
                    <a:effectLst/>
                    <a:latin typeface="Fd375676-Identity-H"/>
                  </a:rPr>
                  <a:t> </a:t>
                </a:r>
                <a:r>
                  <a:rPr lang="ru-RU" sz="1800" dirty="0">
                    <a:effectLst/>
                    <a:latin typeface="Fd2116929-Identity-H"/>
                  </a:rPr>
                  <a:t>исключается из </a:t>
                </a:r>
                <a:r>
                  <a:rPr lang="ru-RU" sz="1800" dirty="0" err="1">
                    <a:effectLst/>
                    <a:latin typeface="Fd2116929-Identity-H"/>
                  </a:rPr>
                  <a:t>регуляризатора</a:t>
                </a:r>
                <a:r>
                  <a:rPr lang="ru-RU" sz="1800" dirty="0">
                    <a:effectLst/>
                    <a:latin typeface="Fd2116929-Identity-H"/>
                  </a:rPr>
                  <a:t>, потому что из-за его включения результаты зависят от выбора начала координат </a:t>
                </a:r>
                <a:r>
                  <a:rPr lang="ru-RU" sz="1800" dirty="0">
                    <a:effectLst/>
                    <a:latin typeface="Fd1848805-Identity-H"/>
                  </a:rPr>
                  <a:t>для </a:t>
                </a:r>
                <a:r>
                  <a:rPr lang="ru-RU" sz="1800" dirty="0">
                    <a:effectLst/>
                    <a:latin typeface="Fd2116929-Identity-H"/>
                  </a:rPr>
                  <a:t>целевой </a:t>
                </a:r>
                <a:r>
                  <a:rPr lang="ru-RU" sz="1800" dirty="0" err="1">
                    <a:effectLst/>
                    <a:latin typeface="Fd2116929-Identity-H"/>
                  </a:rPr>
                  <a:t>пе­ременнои</a:t>
                </a:r>
                <a:r>
                  <a:rPr lang="ru-RU" sz="1800" dirty="0">
                    <a:effectLst/>
                    <a:latin typeface="Fd2116929-Identity-H"/>
                  </a:rPr>
                  <a:t>̆ 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8D3B0AC-8924-E649-9D5F-CF158E0D9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l="-617" t="-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8CEAF5-A7A7-324A-9450-BED78C30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5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042E04-D428-524F-AE5B-368BBB58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Минимизация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240618-CBD9-C349-BCCA-9DD046B5C3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49124"/>
                <a:ext cx="8229600" cy="59088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ункцию ошибки гребня можно точно минимизировать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8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8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𝑘𝑛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ru-RU" sz="1800">
                                      <a:effectLst/>
                                      <a:latin typeface="Aptos" panose="020B0004020202020204" pitchFamily="34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Используя частную производную для одного компонента, мы вычисляем вектор градиента, отбрасывая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нижний индекс. Тогда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должен удовлетворять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Решение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дает единственное решение, которое минимизирует ошибку гребня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240618-CBD9-C349-BCCA-9DD046B5C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49124"/>
                <a:ext cx="8229600" cy="5908876"/>
              </a:xfrm>
              <a:blipFill>
                <a:blip r:embed="rId2"/>
                <a:stretch>
                  <a:fillRect l="-309" t="-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4DF105-4FD6-684F-A97E-0E75915B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76446"/>
            <a:ext cx="7886700" cy="53822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5000"/>
              </a:lnSpc>
            </a:pPr>
            <a:r>
              <a:rPr lang="ru-RU" sz="1800" dirty="0"/>
              <a:t>Кристофер Бишоп. Распознавание образов и машинное обучение (</a:t>
            </a:r>
            <a:r>
              <a:rPr lang="ru-RU" sz="1800" dirty="0" err="1"/>
              <a:t>P</a:t>
            </a:r>
            <a:r>
              <a:rPr lang="en-US" sz="1800" dirty="0"/>
              <a:t>RML book</a:t>
            </a:r>
            <a:r>
              <a:rPr lang="ru-RU" sz="1800" dirty="0"/>
              <a:t>)</a:t>
            </a:r>
            <a:endParaRPr lang="en-US" sz="1800" dirty="0"/>
          </a:p>
          <a:p>
            <a:pPr>
              <a:lnSpc>
                <a:spcPct val="145000"/>
              </a:lnSpc>
            </a:pPr>
            <a:r>
              <a:rPr lang="ru-RU" sz="1800" dirty="0" err="1"/>
              <a:t>Кэвин</a:t>
            </a:r>
            <a:r>
              <a:rPr lang="ru-RU" sz="1800" dirty="0"/>
              <a:t> </a:t>
            </a:r>
            <a:r>
              <a:rPr lang="ru-RU" sz="1800" dirty="0" err="1"/>
              <a:t>Мэрфи</a:t>
            </a:r>
            <a:r>
              <a:rPr lang="ru-RU" sz="1800" dirty="0"/>
              <a:t>. Вероятностное машинное обучение: Введение</a:t>
            </a:r>
            <a:endParaRPr lang="en-US" sz="1800" dirty="0"/>
          </a:p>
          <a:p>
            <a:pPr>
              <a:lnSpc>
                <a:spcPct val="145000"/>
              </a:lnSpc>
            </a:pP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Джоэл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Грас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Data science.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Наука о данных с нуля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Машинное обучение (курс лекций, </a:t>
            </a:r>
            <a:r>
              <a:rPr lang="ru-RU" sz="1800" dirty="0" err="1"/>
              <a:t>К.В.Воронцов</a:t>
            </a:r>
            <a:r>
              <a:rPr lang="ru-RU" sz="1800" dirty="0"/>
              <a:t>)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Машинное обучение и анализ данных (курс лекций, </a:t>
            </a:r>
            <a:r>
              <a:rPr lang="ru-RU" sz="1800" dirty="0" err="1"/>
              <a:t>А.Г.Дьяконов</a:t>
            </a:r>
            <a:r>
              <a:rPr lang="ru-RU" sz="1800" dirty="0"/>
              <a:t>)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Стюарт Рассел, Питер </a:t>
            </a:r>
            <a:r>
              <a:rPr lang="ru-RU" sz="1800" dirty="0" err="1"/>
              <a:t>Норвиг</a:t>
            </a:r>
            <a:r>
              <a:rPr lang="ru-RU" sz="1800" dirty="0"/>
              <a:t>. Искусственный интеллект: современный подход (AIMA-2)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Судаков В.А., Титов Ю.П. Методы искусственного интеллекта в информационных системах: Учебник — М.: МИРЭА, 2024.</a:t>
            </a:r>
          </a:p>
          <a:p>
            <a:pPr>
              <a:lnSpc>
                <a:spcPct val="145000"/>
              </a:lnSpc>
            </a:pPr>
            <a:r>
              <a:rPr lang="ru-RU" sz="1800" dirty="0" err="1"/>
              <a:t>Саттон</a:t>
            </a:r>
            <a:r>
              <a:rPr lang="ru-RU" sz="1800" dirty="0"/>
              <a:t> Ричард С., </a:t>
            </a:r>
            <a:r>
              <a:rPr lang="ru-RU" sz="1800" dirty="0" err="1"/>
              <a:t>Барто</a:t>
            </a:r>
            <a:r>
              <a:rPr lang="ru-RU" sz="1800" dirty="0"/>
              <a:t> Эндрю Г. Обучение с подкреплением</a:t>
            </a:r>
          </a:p>
          <a:p>
            <a:pPr>
              <a:lnSpc>
                <a:spcPct val="145000"/>
              </a:lnSpc>
            </a:pPr>
            <a:r>
              <a:rPr lang="en" sz="1800" dirty="0">
                <a:hlinkClick r:id="rId2"/>
              </a:rPr>
              <a:t>https://github.com/sudakov/ai-lab</a:t>
            </a:r>
            <a:endParaRPr lang="en-US" sz="1800" dirty="0"/>
          </a:p>
          <a:p>
            <a:pPr>
              <a:lnSpc>
                <a:spcPct val="145000"/>
              </a:lnSpc>
            </a:pPr>
            <a:r>
              <a:rPr lang="en" sz="1800" dirty="0">
                <a:hlinkClick r:id="rId3"/>
              </a:rPr>
              <a:t>https://github.com/sudakov/math-for-ds/tree/main/Bayes</a:t>
            </a:r>
            <a:endParaRPr lang="en-US" sz="1800" dirty="0"/>
          </a:p>
          <a:p>
            <a:pPr>
              <a:lnSpc>
                <a:spcPct val="145000"/>
              </a:lnSpc>
            </a:pP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5F7A7-CFAE-C643-B5FA-4DA707EA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Результаты для полинома 𝑀=9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D1ED79-0D99-CC49-9806-D66CA82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80FC0D8A-2070-4244-BEC5-8E774B967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" y="1478404"/>
            <a:ext cx="9144000" cy="41816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4575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9B386-0B1B-0641-88EC-1B831D10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коэффициентов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Объект 4">
                <a:extLst>
                  <a:ext uri="{FF2B5EF4-FFF2-40B4-BE49-F238E27FC236}">
                    <a16:creationId xmlns:a16="http://schemas.microsoft.com/office/drawing/2014/main" id="{0B50B0CA-8DB7-2740-AA02-4B1113A8FC6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1950109"/>
                  </p:ext>
                </p:extLst>
              </p:nvPr>
            </p:nvGraphicFramePr>
            <p:xfrm>
              <a:off x="457200" y="1736203"/>
              <a:ext cx="8229600" cy="4490981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57222146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38655094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396222427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4192177932"/>
                        </a:ext>
                      </a:extLst>
                    </a:gridCol>
                  </a:tblGrid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endParaRPr lang="ru-RU" sz="12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=−∞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=−18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7518745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ru-RU" sz="1200" dirty="0" err="1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6245398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w1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−135.04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−2.14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−0.46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04767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w2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3206.76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81,88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−0.39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6897748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w3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−29215.92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−390.51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−0.22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21635460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w4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139594.34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578.12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597476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w5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−388863.80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−31.48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1622948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w6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652373.24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−49.12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0.17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928104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w7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−648124.69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−28.57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47965453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w8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350721.94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540.17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7369761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w9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−79556.29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−255.65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0.35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523663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Объект 4">
                <a:extLst>
                  <a:ext uri="{FF2B5EF4-FFF2-40B4-BE49-F238E27FC236}">
                    <a16:creationId xmlns:a16="http://schemas.microsoft.com/office/drawing/2014/main" id="{0B50B0CA-8DB7-2740-AA02-4B1113A8FC6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1950109"/>
                  </p:ext>
                </p:extLst>
              </p:nvPr>
            </p:nvGraphicFramePr>
            <p:xfrm>
              <a:off x="457200" y="1736203"/>
              <a:ext cx="8229600" cy="4490981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57222146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38655094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396222427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4192177932"/>
                        </a:ext>
                      </a:extLst>
                    </a:gridCol>
                  </a:tblGrid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endParaRPr lang="ru-RU" sz="12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617" t="-3125" r="-201852" b="-10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0617" t="-3125" r="-101852" b="-10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0617" t="-3125" r="-1852" b="-10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7518745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ru-RU" sz="1200" dirty="0" err="1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100000" r="-201852" b="-8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100000" r="-101852" b="-8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100000" r="-1852" b="-8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6245398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w1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206250" r="-201852" b="-8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206250" r="-101852" b="-8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206250" r="-1852" b="-8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4767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w2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306250" r="-201852" b="-7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306250" r="-101852" b="-7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306250" r="-1852" b="-7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97748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w3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406250" r="-201852" b="-6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406250" r="-101852" b="-6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406250" r="-1852" b="-6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635460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w4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490909" r="-201852" b="-4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490909" r="-101852" b="-4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490909" r="-1852" b="-4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97476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w5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609375" r="-201852" b="-4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609375" r="-101852" b="-4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609375" r="-1852" b="-4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22948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w6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709375" r="-2018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709375" r="-1018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709375" r="-1852" b="-3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28104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w7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809375" r="-2018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809375" r="-1018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809375" r="-1852" b="-2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965453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w8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881818" r="-201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881818" r="-101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881818" r="-185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69761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w9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1012500" r="-2018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1012500" r="-1018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1012500" r="-1852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366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18F98C-A14F-484A-8F7E-8A0299E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36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6790CAF-D715-C844-8CE7-6DDD99900D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>
                    <a:effectLst/>
                    <a:latin typeface="Fd2260317-Identity-H"/>
                  </a:rPr>
                  <a:t>График среднеквадратической ошибки в зависимости от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 smtClean="0"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lang="ru-RU" sz="1800" smtClean="0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effectLst/>
                    <a:latin typeface="Fd2260317-Identity-H"/>
                  </a:rPr>
                  <a:t>для полинома степени </a:t>
                </a:r>
                <a:r>
                  <a:rPr lang="ru-RU" sz="1800" dirty="0">
                    <a:effectLst/>
                    <a:latin typeface="Fd2558668-Identity-H"/>
                  </a:rPr>
                  <a:t>М </a:t>
                </a:r>
                <a:r>
                  <a:rPr lang="ru-RU" sz="1800" dirty="0">
                    <a:effectLst/>
                    <a:latin typeface="Fd2532549-Identity-H"/>
                  </a:rPr>
                  <a:t>= </a:t>
                </a:r>
                <a:r>
                  <a:rPr lang="ru-RU" sz="1800" dirty="0">
                    <a:effectLst/>
                    <a:latin typeface="Fd2558668-Identity-H"/>
                  </a:rPr>
                  <a:t>9 </a:t>
                </a:r>
                <a:endParaRPr lang="ru-RU" dirty="0"/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6790CAF-D715-C844-8CE7-6DDD99900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6A1EF8-0F6E-9547-9357-F543A0E53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1040" y="1585973"/>
            <a:ext cx="5785654" cy="431886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568A38-57C5-F945-8C3C-9A225D22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28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95BEF-D65E-6B4E-9989-2AC5CCC2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Байеса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ru-RU" dirty="0" err="1"/>
              <a:t>M</a:t>
            </a:r>
            <a:r>
              <a:rPr lang="en-US" dirty="0"/>
              <a:t>L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B971F6-496A-2746-836D-AA4D4BDC3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параметры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𝒟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данные. Теорема Байеса задаётся формулой: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𝒟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𝒟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posterior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likelihood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Частотная парадигма обычно количественно оценивает свойства величин, определяемых данными, в свете фиксированных параметров модели, тогда как байесовская парадигма обычно количественно оценивает свойства неизвестных параметров модели в свете наблюдаемых данных.</a:t>
                </a:r>
                <a:endParaRPr lang="en-US" sz="18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posterior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ru-RU" sz="18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likelihood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ru-RU" sz="18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ru-RU" sz="18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prior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  <a:latin typeface="Fd1785535-Identity-H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FF0000"/>
                    </a:solidFill>
                    <a:latin typeface="Fd1785535-Identity-H"/>
                  </a:rPr>
                  <a:t> </a:t>
                </a:r>
                <a:r>
                  <a:rPr lang="ru-RU" sz="1800" dirty="0">
                    <a:latin typeface="Fd1785535-Identity-H"/>
                  </a:rPr>
                  <a:t>можно найти из условия: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𝒟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ru-RU" sz="18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  <m:r>
                          <a:rPr lang="ru-RU" sz="1800" b="1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b="0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nary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𝒟</m:t>
                        </m:r>
                      </m:e>
                    </m:d>
                    <m:r>
                      <a:rPr lang="ru-RU" sz="18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ru-RU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𝒟</m:t>
                            </m:r>
                          </m:e>
                          <m:e>
                            <m:r>
                              <a:rPr lang="ru-RU" sz="180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</m:d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ru-RU" sz="18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</m:nary>
                  </m:oMath>
                </a14:m>
                <a:endParaRPr lang="ru-RU" sz="1800" dirty="0">
                  <a:solidFill>
                    <a:srgbClr val="FF0000"/>
                  </a:solidFill>
                  <a:latin typeface="Fd1785535-Identity-H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B971F6-496A-2746-836D-AA4D4BDC3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l="-617" t="-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D00B58-C983-2A42-8DB3-3B0A1652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6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7AF81-968F-124B-B1E5-0BE0AE1C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правдоподобия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EEEF480-1B4B-3E41-90EF-E90636884C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sz="1800" dirty="0">
                    <a:effectLst/>
                    <a:latin typeface="Fd1785535-Identity-H"/>
                  </a:rPr>
                  <a:t>Широко используемой частотной оценкой </a:t>
                </a: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𝒟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effectLst/>
                    <a:latin typeface="Fd1785535-Identity-H"/>
                  </a:rPr>
                  <a:t>является </a:t>
                </a:r>
                <a:r>
                  <a:rPr lang="ru-RU" sz="1800" dirty="0">
                    <a:effectLst/>
                    <a:latin typeface="Fd2042035-Identity-H"/>
                  </a:rPr>
                  <a:t>оценка максимального правдоподобия, </a:t>
                </a:r>
                <a:r>
                  <a:rPr lang="ru-RU" sz="1800" dirty="0">
                    <a:effectLst/>
                    <a:latin typeface="Fd1785535-Identity-H"/>
                  </a:rPr>
                  <a:t>при котором значение </a:t>
                </a:r>
                <a14:m>
                  <m:oMath xmlns:m="http://schemas.openxmlformats.org/officeDocument/2006/math">
                    <m:r>
                      <a:rPr lang="ru-RU" sz="18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en" sz="1800" dirty="0">
                    <a:effectLst/>
                    <a:latin typeface="Fd1785535-Identity-H"/>
                  </a:rPr>
                  <a:t> </a:t>
                </a:r>
                <a:r>
                  <a:rPr lang="ru-RU" sz="1800" dirty="0">
                    <a:effectLst/>
                    <a:latin typeface="Fd1785535-Identity-H"/>
                  </a:rPr>
                  <a:t>максимизирует функцию правдоподо­бия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𝒟</m:t>
                    </m:r>
                    <m:r>
                      <a:rPr lang="ru-RU" sz="18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" sz="1800" dirty="0">
                    <a:effectLst/>
                    <a:latin typeface="Fd1785535-Identity-H"/>
                  </a:rPr>
                  <a:t>. </a:t>
                </a:r>
                <a:r>
                  <a:rPr lang="ru-RU" sz="1800" dirty="0">
                    <a:effectLst/>
                    <a:latin typeface="Fd1785535-Identity-H"/>
                  </a:rPr>
                  <a:t>Это соответствует выбору значения </a:t>
                </a:r>
                <a:r>
                  <a:rPr lang="en" sz="1800" dirty="0">
                    <a:effectLst/>
                    <a:latin typeface="Fd1785535-Identity-H"/>
                  </a:rPr>
                  <a:t>w, </a:t>
                </a:r>
                <a:r>
                  <a:rPr lang="ru-RU" sz="1800" dirty="0">
                    <a:effectLst/>
                    <a:latin typeface="Fd1442277-Identity-H"/>
                  </a:rPr>
                  <a:t>для </a:t>
                </a:r>
                <a:r>
                  <a:rPr lang="ru-RU" sz="1800" dirty="0">
                    <a:effectLst/>
                    <a:latin typeface="Fd1785535-Identity-H"/>
                  </a:rPr>
                  <a:t>которого вероятность наблюдаемого набора данных </a:t>
                </a:r>
                <a:r>
                  <a:rPr lang="ru-RU" sz="1800" dirty="0" err="1">
                    <a:effectLst/>
                    <a:latin typeface="Fd1785535-Identity-H"/>
                  </a:rPr>
                  <a:t>максимизируется</a:t>
                </a:r>
                <a:r>
                  <a:rPr lang="ru-RU" sz="1800" dirty="0">
                    <a:effectLst/>
                    <a:latin typeface="Fd1785535-Identity-H"/>
                  </a:rPr>
                  <a:t>. В литературе по машинному обучению отрицательная логарифмическая функция правдоподобия называется </a:t>
                </a:r>
                <a:r>
                  <a:rPr lang="ru-RU" sz="1800" dirty="0">
                    <a:effectLst/>
                    <a:latin typeface="Fd2042035-Identity-H"/>
                  </a:rPr>
                  <a:t>функцией ошибок. </a:t>
                </a:r>
                <a:r>
                  <a:rPr lang="ru-RU" sz="1800" dirty="0">
                    <a:effectLst/>
                    <a:latin typeface="Fd1785535-Identity-H"/>
                  </a:rPr>
                  <a:t>Поскольку отрицательный логарифм является монотонно убывающей функцией, максимизация правдоподобия эквивалентна минимиза­</a:t>
                </a:r>
                <a:r>
                  <a:rPr lang="ru-RU" sz="1800" dirty="0">
                    <a:effectLst/>
                    <a:latin typeface="Fd837699-Identity-H"/>
                  </a:rPr>
                  <a:t>ции </a:t>
                </a:r>
                <a:r>
                  <a:rPr lang="ru-RU" sz="1800" dirty="0">
                    <a:effectLst/>
                    <a:latin typeface="Fd1785535-Identity-H"/>
                  </a:rPr>
                  <a:t>ошибки. </a:t>
                </a:r>
              </a:p>
              <a:p>
                <a:r>
                  <a:rPr lang="ru-RU" sz="1800" dirty="0">
                    <a:effectLst/>
                    <a:latin typeface="Fd1785535-Identity-H"/>
                  </a:rPr>
                  <a:t>Одним из подходов к определению </a:t>
                </a:r>
                <a:r>
                  <a:rPr lang="ru-RU" sz="1800" dirty="0" err="1">
                    <a:effectLst/>
                    <a:latin typeface="Fd1785535-Identity-H"/>
                  </a:rPr>
                  <a:t>частотнои</a:t>
                </a:r>
                <a:r>
                  <a:rPr lang="ru-RU" sz="1800" dirty="0">
                    <a:effectLst/>
                    <a:latin typeface="Fd1785535-Identity-H"/>
                  </a:rPr>
                  <a:t>̆ величины ошибки является </a:t>
                </a:r>
                <a:r>
                  <a:rPr lang="ru-RU" sz="1800" dirty="0" err="1">
                    <a:effectLst/>
                    <a:latin typeface="Fd2042035-Identity-H"/>
                  </a:rPr>
                  <a:t>бутстрэп</a:t>
                </a:r>
                <a:r>
                  <a:rPr lang="en" sz="1800" dirty="0">
                    <a:effectLst/>
                    <a:latin typeface="Fd2042035-Identity-H"/>
                  </a:rPr>
                  <a:t>, </a:t>
                </a:r>
                <a:r>
                  <a:rPr lang="ru-RU" sz="1800" dirty="0">
                    <a:effectLst/>
                    <a:latin typeface="Fd1785535-Identity-H"/>
                  </a:rPr>
                  <a:t>в котором несколько наборов данных создаются следующим образом. Предположим, наш </a:t>
                </a:r>
                <a:r>
                  <a:rPr lang="ru-RU" sz="1800" dirty="0" err="1">
                    <a:effectLst/>
                    <a:latin typeface="Fd1785535-Identity-H"/>
                  </a:rPr>
                  <a:t>исходныи</a:t>
                </a:r>
                <a:r>
                  <a:rPr lang="ru-RU" sz="1800" dirty="0">
                    <a:effectLst/>
                    <a:latin typeface="Fd1785535-Identity-H"/>
                  </a:rPr>
                  <a:t>̆ набор данных со­стоит из </a:t>
                </a:r>
                <a:r>
                  <a:rPr lang="en" sz="1800" dirty="0">
                    <a:effectLst/>
                    <a:latin typeface="Fd34424-Identity-H"/>
                  </a:rPr>
                  <a:t>N</a:t>
                </a:r>
                <a:r>
                  <a:rPr lang="ru-RU" sz="1800" dirty="0">
                    <a:effectLst/>
                    <a:latin typeface="Fd34424-Identity-H"/>
                  </a:rPr>
                  <a:t> </a:t>
                </a:r>
                <a:r>
                  <a:rPr lang="ru-RU" sz="1800" dirty="0">
                    <a:effectLst/>
                    <a:latin typeface="Fd1785535-Identity-H"/>
                  </a:rPr>
                  <a:t>точек данных </a:t>
                </a:r>
                <a:r>
                  <a:rPr lang="ru-RU" sz="1800" dirty="0">
                    <a:effectLst/>
                    <a:latin typeface="Fd2561963-Identity-H"/>
                  </a:rPr>
                  <a:t>Х </a:t>
                </a:r>
                <a:r>
                  <a:rPr lang="ru-RU" sz="1800" dirty="0">
                    <a:effectLst/>
                    <a:latin typeface="Fd2456322-Identity-H"/>
                  </a:rPr>
                  <a:t>= </a:t>
                </a:r>
                <a:r>
                  <a:rPr lang="ru-RU" sz="1800" dirty="0">
                    <a:effectLst/>
                    <a:latin typeface="Fd1785535-Identity-H"/>
                  </a:rPr>
                  <a:t>{х1,</a:t>
                </a:r>
                <a:r>
                  <a:rPr lang="ru-RU" sz="1800" dirty="0">
                    <a:latin typeface="Fd1785535-Identity-H"/>
                  </a:rPr>
                  <a:t> …</a:t>
                </a:r>
                <a:r>
                  <a:rPr lang="ru-RU" sz="1800" dirty="0">
                    <a:effectLst/>
                    <a:latin typeface="Fd2561963-Identity-H"/>
                  </a:rPr>
                  <a:t>, </a:t>
                </a:r>
                <a:r>
                  <a:rPr lang="en" sz="1800" dirty="0" err="1">
                    <a:effectLst/>
                    <a:latin typeface="Fd1785535-Identity-H"/>
                  </a:rPr>
                  <a:t>xN</a:t>
                </a:r>
                <a:r>
                  <a:rPr lang="en" sz="1800" dirty="0">
                    <a:effectLst/>
                    <a:latin typeface="Fd1785535-Identity-H"/>
                  </a:rPr>
                  <a:t>}· </a:t>
                </a:r>
                <a:r>
                  <a:rPr lang="ru-RU" sz="1800" dirty="0">
                    <a:effectLst/>
                    <a:latin typeface="Fd1785535-Identity-H"/>
                  </a:rPr>
                  <a:t>Мы можем создать </a:t>
                </a:r>
                <a:r>
                  <a:rPr lang="ru-RU" sz="1800" dirty="0" err="1">
                    <a:effectLst/>
                    <a:latin typeface="Fd1785535-Identity-H"/>
                  </a:rPr>
                  <a:t>новыи</a:t>
                </a:r>
                <a:r>
                  <a:rPr lang="ru-RU" sz="1800" dirty="0">
                    <a:effectLst/>
                    <a:latin typeface="Fd1785535-Identity-H"/>
                  </a:rPr>
                  <a:t>̆ набор дан­ных </a:t>
                </a:r>
                <a:r>
                  <a:rPr lang="ru-RU" sz="1800" dirty="0">
                    <a:effectLst/>
                    <a:latin typeface="Fd2561963-Identity-H"/>
                  </a:rPr>
                  <a:t>Х</a:t>
                </a:r>
                <a:r>
                  <a:rPr lang="en-US" sz="1800" dirty="0" err="1">
                    <a:latin typeface="Fd2561963-Identity-H"/>
                  </a:rPr>
                  <a:t>в</a:t>
                </a:r>
                <a:r>
                  <a:rPr lang="ru-RU" sz="1800" dirty="0">
                    <a:effectLst/>
                    <a:latin typeface="Fd2561963-Identity-H"/>
                  </a:rPr>
                  <a:t>, </a:t>
                </a:r>
                <a:r>
                  <a:rPr lang="ru-RU" sz="1800" dirty="0">
                    <a:effectLst/>
                    <a:latin typeface="Fd1785535-Identity-H"/>
                  </a:rPr>
                  <a:t>извлекая </a:t>
                </a:r>
                <a:r>
                  <a:rPr lang="en" sz="1800" dirty="0">
                    <a:effectLst/>
                    <a:latin typeface="Fd34424-Identity-H"/>
                  </a:rPr>
                  <a:t>N </a:t>
                </a:r>
                <a:r>
                  <a:rPr lang="ru-RU" sz="1800" dirty="0">
                    <a:effectLst/>
                    <a:latin typeface="Fd1785535-Identity-H"/>
                  </a:rPr>
                  <a:t>точек </a:t>
                </a:r>
                <a:r>
                  <a:rPr lang="ru-RU" sz="1800" dirty="0" err="1">
                    <a:effectLst/>
                    <a:latin typeface="Fd1785535-Identity-H"/>
                  </a:rPr>
                  <a:t>случайным</a:t>
                </a:r>
                <a:r>
                  <a:rPr lang="ru-RU" sz="1800" dirty="0">
                    <a:effectLst/>
                    <a:latin typeface="Fd1785535-Identity-H"/>
                  </a:rPr>
                  <a:t> образом из набора </a:t>
                </a:r>
                <a:r>
                  <a:rPr lang="ru-RU" sz="1800" dirty="0">
                    <a:effectLst/>
                    <a:latin typeface="Fd2561963-Identity-H"/>
                  </a:rPr>
                  <a:t>Х </a:t>
                </a:r>
                <a:r>
                  <a:rPr lang="ru-RU" sz="1800" dirty="0">
                    <a:effectLst/>
                    <a:latin typeface="Fd1785535-Identity-H"/>
                  </a:rPr>
                  <a:t>с возвращением, так что некоторые точки из </a:t>
                </a:r>
                <a:r>
                  <a:rPr lang="ru-RU" sz="1800" dirty="0">
                    <a:effectLst/>
                    <a:latin typeface="Fd2561963-Identity-H"/>
                  </a:rPr>
                  <a:t>Х </a:t>
                </a:r>
                <a:r>
                  <a:rPr lang="ru-RU" sz="1800" dirty="0">
                    <a:effectLst/>
                    <a:latin typeface="Fd1785535-Identity-H"/>
                  </a:rPr>
                  <a:t>могут повторяться в </a:t>
                </a:r>
                <a:r>
                  <a:rPr lang="ru-RU" sz="1800" dirty="0" err="1">
                    <a:effectLst/>
                    <a:latin typeface="Fd2561963-Identity-H"/>
                  </a:rPr>
                  <a:t>Хв</a:t>
                </a:r>
                <a:r>
                  <a:rPr lang="ru-RU" sz="1800" dirty="0">
                    <a:effectLst/>
                    <a:latin typeface="Fd2561963-Identity-H"/>
                  </a:rPr>
                  <a:t>, </a:t>
                </a:r>
                <a:r>
                  <a:rPr lang="ru-RU" sz="1800" dirty="0">
                    <a:effectLst/>
                    <a:latin typeface="Fd1785535-Identity-H"/>
                  </a:rPr>
                  <a:t>тогда как другие точки </a:t>
                </a:r>
                <a:r>
                  <a:rPr lang="ru-RU" sz="1800" dirty="0">
                    <a:effectLst/>
                    <a:latin typeface="Fd2558668-Identity-H"/>
                  </a:rPr>
                  <a:t>в </a:t>
                </a:r>
                <a:r>
                  <a:rPr lang="ru-RU" sz="1800" dirty="0">
                    <a:effectLst/>
                    <a:latin typeface="Fd2561963-Identity-H"/>
                  </a:rPr>
                  <a:t>Х </a:t>
                </a:r>
                <a:r>
                  <a:rPr lang="ru-RU" sz="1800" dirty="0">
                    <a:effectLst/>
                    <a:latin typeface="Fd1785535-Identity-H"/>
                  </a:rPr>
                  <a:t>могут отсутствовать в </a:t>
                </a:r>
                <a:r>
                  <a:rPr lang="ru-RU" sz="1800" dirty="0" err="1">
                    <a:effectLst/>
                    <a:latin typeface="Fd2561963-Identity-H"/>
                  </a:rPr>
                  <a:t>Хв</a:t>
                </a:r>
                <a:r>
                  <a:rPr lang="ru-RU" sz="1800" dirty="0">
                    <a:effectLst/>
                    <a:latin typeface="Fd2561963-Identity-H"/>
                  </a:rPr>
                  <a:t>. </a:t>
                </a:r>
                <a:r>
                  <a:rPr lang="ru-RU" sz="1800" dirty="0">
                    <a:effectLst/>
                    <a:latin typeface="Fd1785535-Identity-H"/>
                  </a:rPr>
                  <a:t>Этот процесс может быть повторен </a:t>
                </a:r>
                <a:r>
                  <a:rPr lang="en" sz="1800" dirty="0">
                    <a:effectLst/>
                    <a:latin typeface="Fd2561963-Identity-H"/>
                  </a:rPr>
                  <a:t>L </a:t>
                </a:r>
                <a:r>
                  <a:rPr lang="ru-RU" sz="1800" dirty="0">
                    <a:effectLst/>
                    <a:latin typeface="Fd1785535-Identity-H"/>
                  </a:rPr>
                  <a:t>раз для генера­ции </a:t>
                </a:r>
                <a:r>
                  <a:rPr lang="en" sz="1800" dirty="0">
                    <a:effectLst/>
                    <a:latin typeface="Fd2561963-Identity-H"/>
                  </a:rPr>
                  <a:t>L </a:t>
                </a:r>
                <a:r>
                  <a:rPr lang="ru-RU" sz="1800" dirty="0">
                    <a:effectLst/>
                    <a:latin typeface="Fd1785535-Identity-H"/>
                  </a:rPr>
                  <a:t>наборов данных, содержащих по </a:t>
                </a:r>
                <a:r>
                  <a:rPr lang="en" sz="1800" dirty="0">
                    <a:effectLst/>
                    <a:latin typeface="Fd34424-Identity-H"/>
                  </a:rPr>
                  <a:t>N</a:t>
                </a:r>
                <a:r>
                  <a:rPr lang="ru-RU" sz="1800" dirty="0">
                    <a:effectLst/>
                    <a:latin typeface="Fd34424-Identity-H"/>
                  </a:rPr>
                  <a:t> </a:t>
                </a:r>
                <a:r>
                  <a:rPr lang="ru-RU" sz="1800" dirty="0">
                    <a:effectLst/>
                    <a:latin typeface="Fd1785535-Identity-H"/>
                  </a:rPr>
                  <a:t>точек, и каждый из них получается пу­тем выбора из исходного набора данных </a:t>
                </a:r>
                <a:endParaRPr lang="en-US" sz="1800" dirty="0">
                  <a:effectLst/>
                  <a:latin typeface="Fd1785535-Identity-H"/>
                </a:endParaRPr>
              </a:p>
              <a:p>
                <a:r>
                  <a:rPr lang="ru-RU" sz="1800" dirty="0">
                    <a:effectLst/>
                    <a:latin typeface="Fd1785535-Identity-H"/>
                  </a:rPr>
                  <a:t>Статистическую точность оценок параметров можно определить, посмотрев на изменчивость предсказаний между различными наборами данными.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EEEF480-1B4B-3E41-90EF-E90636884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1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B7502D-4BCF-8243-8F24-AD909FAF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19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65F59-9EFA-E34D-99D2-EAADFEEE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+1 балл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63BAFC-9A61-894A-8C4B-439889FF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dirty="0">
                <a:solidFill>
                  <a:srgbClr val="FF0000"/>
                </a:solidFill>
                <a:latin typeface="Fd1785535-Identity-H"/>
              </a:rPr>
              <a:t>М</a:t>
            </a:r>
            <a:r>
              <a:rPr lang="ru-RU" sz="3200" dirty="0">
                <a:solidFill>
                  <a:srgbClr val="FF0000"/>
                </a:solidFill>
                <a:effectLst/>
                <a:latin typeface="Fd1785535-Identity-H"/>
              </a:rPr>
              <a:t>онета бросается три раза и каждый раз выпадает орел. Какова вероятность получить орла в третьем броске? </a:t>
            </a:r>
          </a:p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3200" b="1" dirty="0">
                <a:solidFill>
                  <a:srgbClr val="FF0000"/>
                </a:solidFill>
                <a:latin typeface="Fd1785535-Identity-H"/>
              </a:rPr>
              <a:t>Не стесняйтесь задавать уточняющие вопросы</a:t>
            </a:r>
            <a:r>
              <a:rPr lang="en-US" sz="3200" b="1" dirty="0">
                <a:solidFill>
                  <a:srgbClr val="FF0000"/>
                </a:solidFill>
                <a:latin typeface="Fd1785535-Identity-H"/>
              </a:rPr>
              <a:t> </a:t>
            </a:r>
            <a:r>
              <a:rPr lang="ru-RU" sz="3200" b="1" dirty="0">
                <a:solidFill>
                  <a:srgbClr val="FF0000"/>
                </a:solidFill>
                <a:latin typeface="Fd1785535-Identity-H"/>
              </a:rPr>
              <a:t>от них многое зависит. </a:t>
            </a:r>
            <a:endParaRPr lang="ru-RU" sz="3200" b="1" dirty="0">
              <a:solidFill>
                <a:srgbClr val="FF0000"/>
              </a:solidFill>
              <a:effectLst/>
              <a:latin typeface="Fd1785535-Identity-H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DA4CAB-49DD-F548-9ACD-6B9C0869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54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B49D9-F0F9-6B47-B299-F6A67A0C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Нормальное распределение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0F3814-EA33-EA42-9DD9-12FA1C332F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288420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18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Предположим, у нас есть набор данных наблюдений,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𝗑</m:t>
                    </m:r>
                    <m:r>
                      <a:rPr lang="ru-RU" sz="1800">
                        <a:effectLst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ru-RU" i="1">
                            <a:effectLst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effectLst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ru-RU" i="1">
                            <a:effectLst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effectLst/>
                          </a:rPr>
                        </m:ctrlPr>
                      </m:sSupPr>
                      <m:e>
                        <m:r>
                          <a:rPr lang="ru-RU" sz="1800">
                            <a:effectLst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ru-RU" sz="1800">
                            <a:effectLst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полученных независимо из </a:t>
                </a:r>
                <a:r>
                  <a:rPr lang="ru-RU" sz="18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распределения. Точки данных, полученные независимо из одного и того же распределения, </a:t>
                </a:r>
                <a:r>
                  <a:rPr lang="ru-RU" sz="18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называются независимыми и одинаково распределёнными.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данные независимы, функция правдоподобия одномерного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 выглядит следующим образом: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5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5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𝗑</m:t>
                      </m:r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5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5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</m:e>
                      </m:nary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5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43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0F3814-EA33-EA42-9DD9-12FA1C332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288420" cy="4525963"/>
              </a:xfrm>
              <a:blipFill>
                <a:blip r:embed="rId2"/>
                <a:stretch>
                  <a:fillRect l="-888" r="-1775" b="-394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99FF8-7A54-7A4D-B8F4-B632496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8557B8CC-A274-1C44-8FE4-D56196575F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898609" y="2743200"/>
            <a:ext cx="3922640" cy="265928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9992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C1A90E7C-8674-0C4E-9509-2E21E631FF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697635"/>
              </a:xfrm>
            </p:spPr>
            <p:txBody>
              <a:bodyPr>
                <a:normAutofit fontScale="90000"/>
              </a:bodyPr>
              <a:lstStyle/>
              <a:p>
                <a:r>
                  <a:rPr lang="ru-RU" dirty="0"/>
                  <a:t>Нахождение параметров </a:t>
                </a:r>
                <a14:m>
                  <m:oMath xmlns:m="http://schemas.openxmlformats.org/officeDocument/2006/math">
                    <m:r>
                      <a:rPr lang="ru-RU" sz="44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ru-RU" sz="4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6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4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C1A90E7C-8674-0C4E-9509-2E21E631F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697635"/>
              </a:xfrm>
              <a:blipFill>
                <a:blip r:embed="rId2"/>
                <a:stretch>
                  <a:fillRect t="-14286" b="-39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1EF09B1-069E-7442-B239-D54A0F9D9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1170"/>
                <a:ext cx="5862578" cy="501499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ля нахождения неизвестных параметров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необходимо использовать наблюдаемый набор данных и найти значения параметров,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максимизирующие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функцию правдоподобия. Логарифмическую функцию правдоподобия можно записать следующим образом: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eqArr>
                      <m:eqArr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m:rPr>
                            <m:sty m:val="p"/>
                          </m:rP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𝗑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𝒩</m:t>
                                </m:r>
                              </m:e>
                            </m:nary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e>
                        </m:nary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𝒩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e>
                        </m:nary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e>
                        </m:nary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e>
                        </m:nary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limUpp>
                          <m:limUp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limUp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lim>
                        </m:limUp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limUpp>
                          <m:limUp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limUp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lim>
                        </m:limUp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eqArr>
                  </m:oMath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трицательный логарифм функции правдоподобия называется функцией ошибки.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отрицательный логарифм — монотонно убывающая функция, максимизация правдоподобия эквивалентна минимизации ошибки.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1EF09B1-069E-7442-B239-D54A0F9D9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1170"/>
                <a:ext cx="5862578" cy="5014993"/>
              </a:xfrm>
              <a:blipFill>
                <a:blip r:embed="rId3"/>
                <a:stretch>
                  <a:fillRect l="-216" t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CD5C69-4DB4-E449-A075-D98C2393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398BEB8C-BCC3-2D4E-9246-9455C50F6BC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862578" y="2103699"/>
            <a:ext cx="3281422" cy="27345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2986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666B3DA-0C14-A84E-AFCF-081004C7A2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1"/>
                <a:ext cx="4114801" cy="440706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𝗑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𝑀𝐿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666B3DA-0C14-A84E-AFCF-081004C7A2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1"/>
                <a:ext cx="4114801" cy="4407060"/>
              </a:xfrm>
              <a:blipFill>
                <a:blip r:embed="rId2"/>
                <a:stretch>
                  <a:fillRect l="-8333" t="-3458" b="-13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230627-9B46-B74F-8659-DF4743E2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79F8F430-6DBF-D841-97FB-7EDE9AE2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Нахождение параметров </a:t>
                </a:r>
                <a14:m>
                  <m:oMath xmlns:m="http://schemas.openxmlformats.org/officeDocument/2006/math">
                    <m:r>
                      <a:rPr lang="ru-RU" sz="44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ru-RU" sz="4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6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4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79F8F430-6DBF-D841-97FB-7EDE9AE2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3208C6-BBC1-1340-A0BB-A50ECC6A6BDB}"/>
                  </a:ext>
                </a:extLst>
              </p:cNvPr>
              <p:cNvSpPr txBox="1"/>
              <p:nvPr/>
            </p:nvSpPr>
            <p:spPr>
              <a:xfrm>
                <a:off x="5266481" y="1600201"/>
                <a:ext cx="3206187" cy="4284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𝗑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Sup>
                            <m:sSub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𝑀𝐿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𝑀𝐿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3208C6-BBC1-1340-A0BB-A50ECC6A6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81" y="1600201"/>
                <a:ext cx="3206187" cy="4284314"/>
              </a:xfrm>
              <a:prstGeom prst="rect">
                <a:avLst/>
              </a:prstGeom>
              <a:blipFill>
                <a:blip r:embed="rId4"/>
                <a:stretch>
                  <a:fillRect l="-6299" t="-3846" r="-11417" b="-198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19DF93-585C-E94A-8EF1-A399FC92DA2F}"/>
                  </a:ext>
                </a:extLst>
              </p:cNvPr>
              <p:cNvSpPr txBox="1"/>
              <p:nvPr/>
            </p:nvSpPr>
            <p:spPr>
              <a:xfrm>
                <a:off x="243068" y="5796933"/>
                <a:ext cx="8229600" cy="1038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Проблема, возникающая в контексте наших решений для метода максимального правдоподобия, заключается в том, что он систематически недооценивает дисперсию </a:t>
                </a:r>
                <a:r>
                  <a:rPr lang="ru-RU" sz="12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распределения. Это пример явления, называемого смещением, и связано с проблемой переобучения, возникающей в контексте полиномиальной подгонки кривой.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𝑀𝐿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𝑀𝐿</m:t>
                        </m:r>
                      </m:sub>
                    </m:sSub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19DF93-585C-E94A-8EF1-A399FC92D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8" y="5796933"/>
                <a:ext cx="8229600" cy="1038169"/>
              </a:xfrm>
              <a:prstGeom prst="rect">
                <a:avLst/>
              </a:prstGeom>
              <a:blipFill>
                <a:blip r:embed="rId5"/>
                <a:stretch>
                  <a:fillRect b="-54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37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9C1AB-06DD-EA43-978C-855039B2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Аппроксимация кривой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E205B-163B-0544-B2D0-55C5EFF2D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251714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Предположим, что целевая переменная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имеет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распределение со средним значением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</m:d>
                    <m:r>
                      <a:rPr lang="ru-RU" sz="18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),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параметр, соответствующий обратной дисперсии.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E205B-163B-0544-B2D0-55C5EFF2D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251714" cy="4525963"/>
              </a:xfrm>
              <a:blipFill>
                <a:blip r:embed="rId2"/>
                <a:stretch>
                  <a:fillRect l="-1194" t="-840" r="-1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5290D9-DB10-D246-86F6-1A3D69FD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E73BDF2A-8F7F-C245-B8A7-92C0E3CC14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94624" y="3974588"/>
            <a:ext cx="3410217" cy="288341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8C2900-DC65-DF49-B0E6-161CB9FC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841" y="2273233"/>
            <a:ext cx="4953964" cy="31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10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6FCB6-C1A6-8940-96DF-A1274CCC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Аппроксимация кривой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4A6F07-983D-2D49-9360-7AEFC31D1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1311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спользуем обучающие данные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𝗑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𝗍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определения значений неизвестных параметров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методом максимального правдоподобия. Если данные являются независимыми, функция правдоподобия задаётся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𝘵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𝒩</m:t>
                          </m:r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),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Подобно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гауссовскому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распределению ранее, мы максимизируем логарифм функции правдоподобия в форме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𝗑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определения решения максимального правдоподобия для коэффициентов полинома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𝑀𝐿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опустить члены, не зависящие от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Поскольку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не меняет положения максимума функции, её можно заменить на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Следовательно, максимизация эквивалентна минимизации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функции ошибки суммы квадратов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как показано 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примере аппроксимации кривой полиномом.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Функция ошибки суммы квадратов возникла как следствие максимизации правдоподобия в предположении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 шума.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4A6F07-983D-2D49-9360-7AEFC31D1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13116"/>
              </a:xfrm>
              <a:blipFill>
                <a:blip r:embed="rId2"/>
                <a:stretch>
                  <a:fillRect l="-463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FE321E-ECEB-D846-A1EE-D2857268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65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CA85BF3-C149-C748-B9F0-0D3E5AE439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Определение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ru-RU" sz="44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CA85BF3-C149-C748-B9F0-0D3E5AE43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1BF99D-C54B-C347-8BDB-56AE1EDC7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𝗑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𝑀𝐿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у нас есть вероятностная модель, мы можем использовать предсказательное распределение, которое дает распределение вероятностей по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не простую точечную оценку.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),</m:t>
                      </m:r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дополнительно ввести априорное распределение для коэффициентов полинома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чтобы сделать шаг к более байесовскому подходу.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1BF99D-C54B-C347-8BDB-56AE1EDC7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3"/>
                <a:stretch>
                  <a:fillRect l="-154" t="-35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EBB573-C1C4-2B47-AECE-5E06F7F9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71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33D07-71E7-384A-A138-DDDD46ED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Априорное распределение для коэффициентов полинома 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94A7ACE-FD0A-5F45-8D21-E2A5DF0DF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Рассмотрим, например,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априорное распределение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точность многомерного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распределения, 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порядок полинома, то есть размерность вектора параметров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из теоремы Байеса следует, что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𝗑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)∝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𝗑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Следовательно, мы можем определить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максимизируя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апостериорное распределение. Этот метод известен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метод максимального апостериорного распределения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или MAP-вывод. Максимум апостериорного распределения определяется минимумом отрицательного логарифма от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𝗑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𝗍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мы видим, что максимизация апостериорного распределения эквивалентна минимизации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регуляризованной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суммы квадратов функции ошибок, встречающейся 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 регуляризации,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94A7ACE-FD0A-5F45-8D21-E2A5DF0DF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 t="-1401" r="-309" b="-36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E8A4F5-68B6-4248-B9C9-05B4EB8D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7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87ECB-625C-924F-9EC5-5E522385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Байесовская</a:t>
            </a:r>
            <a:r>
              <a:rPr lang="ru-RU" dirty="0"/>
              <a:t> аппроксимация </a:t>
            </a:r>
            <a:r>
              <a:rPr lang="ru-RU" dirty="0" err="1"/>
              <a:t>кривои</a:t>
            </a:r>
            <a:r>
              <a:rPr lang="ru-RU" dirty="0"/>
              <a:t>̆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F07056-F7F9-9B47-89FB-68B85D2C8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4556955" cy="5498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1" i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1" i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e>
                      </m:d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ru-RU" sz="18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1800" b="1" i="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sz="1800" dirty="0">
                    <a:latin typeface="Fd261957-Identity-H"/>
                  </a:rPr>
                  <a:t>И</a:t>
                </a:r>
                <a:r>
                  <a:rPr lang="ru-RU" sz="1800" dirty="0">
                    <a:effectLst/>
                    <a:latin typeface="Fd261957-Identity-H"/>
                  </a:rPr>
                  <a:t>нтегрирование в данно</a:t>
                </a:r>
                <a:r>
                  <a:rPr lang="ru-RU" sz="1800" dirty="0">
                    <a:latin typeface="Fd261957-Identity-H"/>
                  </a:rPr>
                  <a:t>й </a:t>
                </a:r>
                <a:r>
                  <a:rPr lang="ru-RU" sz="1800" dirty="0">
                    <a:effectLst/>
                    <a:latin typeface="Fd261957-Identity-H"/>
                  </a:rPr>
                  <a:t>формуле можно выполнить аналитически, в результате чего прогностическое распределение принимает вид нормального распределения: </a:t>
                </a:r>
                <a:endParaRPr lang="en-US" sz="1800" dirty="0">
                  <a:effectLst/>
                  <a:latin typeface="Fd261957-Identity-H"/>
                </a:endParaRP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1" i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000" i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1" i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e>
                      </m:d>
                      <m: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2000" b="1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000" b="1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F07056-F7F9-9B47-89FB-68B85D2C8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4556955" cy="5498123"/>
              </a:xfrm>
              <a:blipFill>
                <a:blip r:embed="rId2"/>
                <a:stretch>
                  <a:fillRect l="-1111" t="-19861" r="-1111" b="-11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95BF10-7C15-8E4F-82CC-8096D0EC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5A6EFB-3F50-C646-A671-A5E6435B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155" y="3566258"/>
            <a:ext cx="3672645" cy="2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9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475B6-B7C2-854C-99A4-FFF4AE5D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Выбор модели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FEA25E-84F3-8548-826E-A5BC123E9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effectLst/>
                <a:latin typeface="Fd261957-Identity-H"/>
              </a:rPr>
              <a:t>В примере, посвященном аппроксимации полиномиальных кривых с использованием метода наименьших квадратов, мы видели, что существует </a:t>
            </a:r>
            <a:r>
              <a:rPr lang="ru-RU" sz="1800" dirty="0" err="1">
                <a:effectLst/>
                <a:latin typeface="Fd261957-Identity-H"/>
              </a:rPr>
              <a:t>оптималь­ныи</a:t>
            </a:r>
            <a:r>
              <a:rPr lang="ru-RU" sz="1800" dirty="0">
                <a:effectLst/>
                <a:latin typeface="Fd261957-Identity-H"/>
              </a:rPr>
              <a:t>̆ порядок полинома, </a:t>
            </a:r>
            <a:r>
              <a:rPr lang="ru-RU" sz="1800" dirty="0" err="1">
                <a:effectLst/>
                <a:latin typeface="Fd261957-Identity-H"/>
              </a:rPr>
              <a:t>которыи</a:t>
            </a:r>
            <a:r>
              <a:rPr lang="ru-RU" sz="1800" dirty="0">
                <a:effectLst/>
                <a:latin typeface="Fd261957-Identity-H"/>
              </a:rPr>
              <a:t>̆ дает наилучшее обобщение. Порядок полинома определяет количество свободных параметров в модели и тем самым определяет ее сложность. В </a:t>
            </a:r>
            <a:r>
              <a:rPr lang="ru-RU" sz="1800" dirty="0" err="1">
                <a:effectLst/>
                <a:latin typeface="Fd261957-Identity-H"/>
              </a:rPr>
              <a:t>регуляризованном</a:t>
            </a:r>
            <a:r>
              <a:rPr lang="ru-RU" sz="1800" dirty="0">
                <a:effectLst/>
                <a:latin typeface="Fd261957-Identity-H"/>
              </a:rPr>
              <a:t> методе наименьших квадратов на реальную сложность модели влияет коэффициент регуляризации в то время как для более сложных </a:t>
            </a:r>
            <a:r>
              <a:rPr lang="ru-RU" sz="1800" dirty="0" err="1">
                <a:effectLst/>
                <a:latin typeface="Fd261957-Identity-H"/>
              </a:rPr>
              <a:t>моделеи</a:t>
            </a:r>
            <a:r>
              <a:rPr lang="ru-RU" sz="1800" dirty="0">
                <a:effectLst/>
                <a:latin typeface="Fd261957-Identity-H"/>
              </a:rPr>
              <a:t>̆, таких как смеси распределений или </a:t>
            </a:r>
            <a:r>
              <a:rPr lang="ru-RU" sz="1800" dirty="0" err="1">
                <a:effectLst/>
                <a:latin typeface="Fd261957-Identity-H"/>
              </a:rPr>
              <a:t>нейронные</a:t>
            </a:r>
            <a:r>
              <a:rPr lang="ru-RU" sz="1800" dirty="0">
                <a:effectLst/>
                <a:latin typeface="Fd261957-Identity-H"/>
              </a:rPr>
              <a:t> сети, может существовать множество параметров, определяющих их сложность. Для практического применения нам необходимо определить значения таких пара­метров, и главная цель при этом - достижение наилучших прогностических ха­рактеристик</a:t>
            </a:r>
            <a:r>
              <a:rPr lang="ru-RU" sz="1800" dirty="0">
                <a:latin typeface="Fd261957-Identity-H"/>
              </a:rPr>
              <a:t> </a:t>
            </a:r>
            <a:r>
              <a:rPr lang="ru-RU" sz="1800" dirty="0">
                <a:effectLst/>
                <a:latin typeface="Fd261957-Identity-H"/>
              </a:rPr>
              <a:t>параметров сложности в </a:t>
            </a:r>
            <a:r>
              <a:rPr lang="ru-RU" sz="1800" dirty="0" err="1">
                <a:effectLst/>
                <a:latin typeface="Fd261957-Identity-H"/>
              </a:rPr>
              <a:t>даннои</a:t>
            </a:r>
            <a:r>
              <a:rPr lang="ru-RU" sz="1800" dirty="0">
                <a:effectLst/>
                <a:latin typeface="Fd261957-Identity-H"/>
              </a:rPr>
              <a:t>̆ модели, мы можем рассмотреть ряд различных видов моделей, пытаясь найти лучшую для нашего конкретного приложения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985BA7-E185-264F-802D-03DA64C9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69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3A53C0-3786-9F4F-9077-84B639A3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No free lunch theorem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3817DF-AA9D-494B-B19C-2D23B90C3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ru-RU" sz="1800" i="1" dirty="0">
                <a:effectLst/>
                <a:latin typeface="PTSerif" panose="020A0603040505020204" pitchFamily="18" charset="0"/>
              </a:rPr>
              <a:t>Все модели неверны, но некоторые из них полезны</a:t>
            </a:r>
            <a:r>
              <a:rPr lang="ru-RU" sz="1800" dirty="0">
                <a:effectLst/>
                <a:latin typeface="PTSerif" panose="020A0603040505020204" pitchFamily="18" charset="0"/>
              </a:rPr>
              <a:t>. — Джордж Бокс </a:t>
            </a:r>
            <a:endParaRPr lang="ru-RU" dirty="0"/>
          </a:p>
          <a:p>
            <a:pPr marL="0" indent="0">
              <a:buNone/>
            </a:pPr>
            <a:endParaRPr lang="ru-RU" sz="1800" dirty="0">
              <a:effectLst/>
              <a:latin typeface="PTSerif" panose="020A0603040505020204" pitchFamily="18" charset="0"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PTSerif" panose="020A0603040505020204" pitchFamily="18" charset="0"/>
              </a:rPr>
              <a:t>В литературе описано множество самых разных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моделеи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̆, поэтому естественно спросить, какая их них наилучшая. К сожалению, не существует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однои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 модели, которая была бы оптимальна для всех задач, – иногда этот факт называют </a:t>
            </a:r>
            <a:r>
              <a:rPr lang="ru-RU" sz="1800" b="1" dirty="0" err="1">
                <a:effectLst/>
                <a:latin typeface="PTSerif" panose="020A0603040505020204" pitchFamily="18" charset="0"/>
              </a:rPr>
              <a:t>теоремои</a:t>
            </a:r>
            <a:r>
              <a:rPr lang="ru-RU" sz="1800" b="1" dirty="0">
                <a:effectLst/>
                <a:latin typeface="PTSerif" panose="020A0603040505020204" pitchFamily="18" charset="0"/>
              </a:rPr>
              <a:t>̆ об отсутствии бесплатных завтраков</a:t>
            </a:r>
            <a:r>
              <a:rPr lang="en" sz="1800" dirty="0">
                <a:effectLst/>
                <a:latin typeface="PTSerif" panose="020A0603040505020204" pitchFamily="18" charset="0"/>
              </a:rPr>
              <a:t>. </a:t>
            </a:r>
            <a:r>
              <a:rPr lang="ru-RU" sz="1800" dirty="0">
                <a:effectLst/>
                <a:latin typeface="PTSerif" panose="020A0603040505020204" pitchFamily="18" charset="0"/>
              </a:rPr>
              <a:t>Причина в том, что набор допущений (иногда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называемыи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 </a:t>
            </a:r>
            <a:r>
              <a:rPr lang="ru-RU" sz="1800" b="1" dirty="0">
                <a:effectLst/>
                <a:latin typeface="PTSerif" panose="020A0603040505020204" pitchFamily="18" charset="0"/>
              </a:rPr>
              <a:t>индуктивным смещением</a:t>
            </a:r>
            <a:r>
              <a:rPr lang="ru-RU" sz="1800" dirty="0">
                <a:effectLst/>
                <a:latin typeface="PTSerif" panose="020A0603040505020204" pitchFamily="18" charset="0"/>
              </a:rPr>
              <a:t>),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которыи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 хорошо работает в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однои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предметнои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 области, может давать никуда не годные результаты в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другои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̆. При выборе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подходящеи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 модели лучше всего опираться на знание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предметнои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 области и (или) на метод проб и ошибок (т. е. применять такие способы выбора модели, как перекрестная проверка или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байесовские</a:t>
            </a:r>
            <a:r>
              <a:rPr lang="ru-RU" sz="1800" dirty="0">
                <a:effectLst/>
                <a:latin typeface="PTSerif" panose="020A0603040505020204" pitchFamily="18" charset="0"/>
              </a:rPr>
              <a:t> методы. Поэтому так важно иметь в своем арсенале много </a:t>
            </a:r>
            <a:r>
              <a:rPr lang="ru-RU" sz="1800" dirty="0" err="1">
                <a:effectLst/>
                <a:latin typeface="PTSerif" panose="020A0603040505020204" pitchFamily="18" charset="0"/>
              </a:rPr>
              <a:t>моделеи</a:t>
            </a:r>
            <a:r>
              <a:rPr lang="ru-RU" sz="1800" dirty="0">
                <a:effectLst/>
                <a:latin typeface="PTSerif" panose="020A0603040505020204" pitchFamily="18" charset="0"/>
              </a:rPr>
              <a:t>̆ и алгоритмических методов.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E76D0D-BC3B-8F46-A428-2A0A8081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5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32544-B276-9243-B0CF-88F978C3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Перекрёстная проверка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88D02B-1695-3743-A80D-8F323F48C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ru-RU" sz="1800" dirty="0">
                <a:effectLst/>
                <a:latin typeface="Fd467651-Identity-H"/>
              </a:rPr>
              <a:t>Метод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-</a:t>
            </a:r>
            <a:r>
              <a:rPr lang="ru-RU" sz="1800" dirty="0" err="1">
                <a:effectLst/>
                <a:latin typeface="Fd467651-Identity-H"/>
              </a:rPr>
              <a:t>групповои</a:t>
            </a:r>
            <a:r>
              <a:rPr lang="ru-RU" sz="1800" dirty="0">
                <a:effectLst/>
                <a:latin typeface="Fd467651-Identity-H"/>
              </a:rPr>
              <a:t>̆ </a:t>
            </a:r>
            <a:r>
              <a:rPr lang="ru-RU" sz="1800" dirty="0" err="1">
                <a:effectLst/>
                <a:latin typeface="Fd467651-Identity-H"/>
              </a:rPr>
              <a:t>перекрестнои</a:t>
            </a:r>
            <a:r>
              <a:rPr lang="ru-RU" sz="1800" dirty="0">
                <a:effectLst/>
                <a:latin typeface="Fd467651-Identity-H"/>
              </a:rPr>
              <a:t>̆ проверки, </a:t>
            </a:r>
            <a:r>
              <a:rPr lang="ru-RU" sz="1800" dirty="0" err="1">
                <a:effectLst/>
                <a:latin typeface="Fd467651-Identity-H"/>
              </a:rPr>
              <a:t>проиллюстрированныи</a:t>
            </a:r>
            <a:r>
              <a:rPr lang="ru-RU" sz="1800" dirty="0">
                <a:effectLst/>
                <a:latin typeface="Fd467651-Identity-H"/>
              </a:rPr>
              <a:t>̆ здесь для случая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 </a:t>
            </a:r>
            <a:r>
              <a:rPr lang="en" sz="1800" dirty="0">
                <a:effectLst/>
                <a:latin typeface="Fd2532549-Identity-H"/>
              </a:rPr>
              <a:t>= </a:t>
            </a:r>
            <a:r>
              <a:rPr lang="en" sz="1800" dirty="0">
                <a:effectLst/>
                <a:latin typeface="Fd2260317-Identity-H"/>
              </a:rPr>
              <a:t>4, </a:t>
            </a:r>
            <a:r>
              <a:rPr lang="ru-RU" sz="1800" dirty="0">
                <a:effectLst/>
                <a:latin typeface="Fd467651-Identity-H"/>
              </a:rPr>
              <a:t>включает в себя получение доступных данных </a:t>
            </a:r>
            <a:r>
              <a:rPr lang="ru-RU" sz="1800" dirty="0">
                <a:effectLst/>
                <a:latin typeface="Fd2558666-Identity-H"/>
              </a:rPr>
              <a:t>и </a:t>
            </a:r>
            <a:r>
              <a:rPr lang="ru-RU" sz="1800" dirty="0">
                <a:effectLst/>
                <a:latin typeface="Fd467651-Identity-H"/>
              </a:rPr>
              <a:t>разбиение их на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 </a:t>
            </a:r>
            <a:r>
              <a:rPr lang="ru-RU" sz="1800" dirty="0">
                <a:effectLst/>
                <a:latin typeface="Fd467651-Identity-H"/>
              </a:rPr>
              <a:t>групп (в </a:t>
            </a:r>
            <a:r>
              <a:rPr lang="ru-RU" sz="1800" dirty="0" err="1">
                <a:effectLst/>
                <a:latin typeface="Fd467651-Identity-H"/>
              </a:rPr>
              <a:t>простейшем</a:t>
            </a:r>
            <a:r>
              <a:rPr lang="ru-RU" sz="1800" dirty="0">
                <a:effectLst/>
                <a:latin typeface="Fd467651-Identity-H"/>
              </a:rPr>
              <a:t> случае они имеют </a:t>
            </a:r>
            <a:r>
              <a:rPr lang="ru-RU" sz="1800" dirty="0" err="1">
                <a:effectLst/>
                <a:latin typeface="Fd467651-Identity-H"/>
              </a:rPr>
              <a:t>одинаковыи</a:t>
            </a:r>
            <a:r>
              <a:rPr lang="ru-RU" sz="1800" dirty="0">
                <a:effectLst/>
                <a:latin typeface="Fd467651-Identity-H"/>
              </a:rPr>
              <a:t>̆ размер). Затем </a:t>
            </a:r>
            <a:r>
              <a:rPr lang="en" sz="1800" i="1" dirty="0">
                <a:effectLst/>
                <a:latin typeface="Fd2561963-Identity-H"/>
              </a:rPr>
              <a:t>S</a:t>
            </a:r>
            <a:r>
              <a:rPr lang="en" sz="1800" dirty="0">
                <a:effectLst/>
                <a:latin typeface="Fd2561963-Identity-H"/>
              </a:rPr>
              <a:t> </a:t>
            </a:r>
            <a:r>
              <a:rPr lang="en" sz="1800" dirty="0">
                <a:effectLst/>
                <a:latin typeface="Fd2532549-Identity-H"/>
              </a:rPr>
              <a:t>- </a:t>
            </a:r>
            <a:r>
              <a:rPr lang="en" sz="1800" dirty="0">
                <a:effectLst/>
                <a:latin typeface="Fd2260317-Identity-H"/>
              </a:rPr>
              <a:t>1 </a:t>
            </a:r>
            <a:r>
              <a:rPr lang="ru-RU" sz="1800" dirty="0">
                <a:effectLst/>
                <a:latin typeface="Fd467651-Identity-H"/>
              </a:rPr>
              <a:t>групп используются для обучения набора </a:t>
            </a:r>
            <a:r>
              <a:rPr lang="ru-RU" sz="1800" dirty="0" err="1">
                <a:effectLst/>
                <a:latin typeface="Fd467651-Identity-H"/>
              </a:rPr>
              <a:t>моделеи</a:t>
            </a:r>
            <a:r>
              <a:rPr lang="ru-RU" sz="1800" dirty="0">
                <a:effectLst/>
                <a:latin typeface="Fd467651-Identity-H"/>
              </a:rPr>
              <a:t>̆, а оценка точности осуществляется на </a:t>
            </a:r>
            <a:r>
              <a:rPr lang="ru-RU" sz="1800" dirty="0" err="1">
                <a:effectLst/>
                <a:latin typeface="Fd467651-Identity-H"/>
              </a:rPr>
              <a:t>оставшейся</a:t>
            </a:r>
            <a:r>
              <a:rPr lang="ru-RU" sz="1800" dirty="0">
                <a:effectLst/>
                <a:latin typeface="Fd467651-Identity-H"/>
              </a:rPr>
              <a:t> группе. После этого описанная процедура повторяется для всех возможных вариантов выбора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 </a:t>
            </a:r>
            <a:r>
              <a:rPr lang="ru-RU" sz="1800" dirty="0">
                <a:effectLst/>
                <a:latin typeface="Fd467651-Identity-H"/>
              </a:rPr>
              <a:t>групп, обозначенных здесь красным цветом, а показатели точности, полученные</a:t>
            </a:r>
            <a:br>
              <a:rPr lang="ru-RU" sz="1800" dirty="0">
                <a:effectLst/>
                <a:latin typeface="Fd467651-Identity-H"/>
              </a:rPr>
            </a:br>
            <a:r>
              <a:rPr lang="ru-RU" sz="1800" dirty="0">
                <a:effectLst/>
                <a:latin typeface="Fd467651-Identity-H"/>
              </a:rPr>
              <a:t>в результате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 </a:t>
            </a:r>
            <a:r>
              <a:rPr lang="ru-RU" sz="1800" dirty="0">
                <a:effectLst/>
                <a:latin typeface="Fd467651-Identity-H"/>
              </a:rPr>
              <a:t>сеансов обучения, усредняются </a:t>
            </a:r>
          </a:p>
          <a:p>
            <a:r>
              <a:rPr lang="ru-RU" sz="1800" dirty="0">
                <a:latin typeface="Fd467651-Identity-H"/>
              </a:rPr>
              <a:t>Если данных мало то можно взять </a:t>
            </a:r>
            <a:r>
              <a:rPr lang="en-US" sz="1800" i="1" dirty="0">
                <a:latin typeface="Fd467651-Identity-H"/>
              </a:rPr>
              <a:t>S</a:t>
            </a:r>
            <a:r>
              <a:rPr lang="en-US" sz="1800" dirty="0">
                <a:latin typeface="Fd467651-Identity-H"/>
              </a:rPr>
              <a:t>=</a:t>
            </a:r>
            <a:r>
              <a:rPr lang="en-US" sz="1800" i="1" dirty="0">
                <a:latin typeface="Fd467651-Identity-H"/>
              </a:rPr>
              <a:t>N</a:t>
            </a:r>
            <a:endParaRPr lang="ru-RU" sz="1800" i="1" dirty="0">
              <a:latin typeface="Fd467651-Identity-H"/>
            </a:endParaRPr>
          </a:p>
          <a:p>
            <a:r>
              <a:rPr lang="ru-RU" sz="1800" dirty="0">
                <a:latin typeface="Fd467651-Identity-H"/>
              </a:rPr>
              <a:t>Если параметров много, то </a:t>
            </a:r>
            <a:r>
              <a:rPr lang="ru-RU" sz="1800" dirty="0">
                <a:latin typeface="Fd261957-Identity-H"/>
              </a:rPr>
              <a:t>и</a:t>
            </a:r>
            <a:r>
              <a:rPr lang="ru-RU" sz="1800" dirty="0">
                <a:effectLst/>
                <a:latin typeface="Fd261957-Identity-H"/>
              </a:rPr>
              <a:t>зучение комбинаций таких параметров могло бы в худшем случае потребовать нескольких сеансов обучения, количество которых экспоненциально растет при увеличении количества парамет­ров. </a:t>
            </a:r>
            <a:endParaRPr lang="ru-RU" dirty="0"/>
          </a:p>
          <a:p>
            <a:endParaRPr lang="ru-RU" i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C37DED-9220-B64C-8E72-A898EB2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EBB6A0-60EC-C84E-9F8A-3922341D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19" y="1417149"/>
            <a:ext cx="3310762" cy="18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30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65ED5-5D8A-7049-A9DF-153C1817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Штраф за сложность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DA1240-001D-1E4B-8BE3-2F6D9B8B0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latin typeface="Fd2042035-Identity-H"/>
                  </a:rPr>
                  <a:t>И</a:t>
                </a:r>
                <a:r>
                  <a:rPr lang="ru-RU" sz="1800" dirty="0" err="1">
                    <a:effectLst/>
                    <a:latin typeface="Fd2042035-Identity-H"/>
                  </a:rPr>
                  <a:t>нформационныи</a:t>
                </a:r>
                <a:r>
                  <a:rPr lang="ru-RU" sz="1800" dirty="0">
                    <a:effectLst/>
                    <a:latin typeface="Fd2042035-Identity-H"/>
                  </a:rPr>
                  <a:t>̆ критерий </a:t>
                </a:r>
                <a:r>
                  <a:rPr lang="ru-RU" sz="1800" dirty="0" err="1">
                    <a:effectLst/>
                    <a:latin typeface="Fd2042035-Identity-H"/>
                  </a:rPr>
                  <a:t>Акаике</a:t>
                </a:r>
                <a:r>
                  <a:rPr lang="ru-RU" sz="1800" dirty="0">
                    <a:effectLst/>
                    <a:latin typeface="Fd2042035-Identity-H"/>
                  </a:rPr>
                  <a:t>, </a:t>
                </a:r>
                <a:r>
                  <a:rPr lang="ru-RU" sz="1800" dirty="0">
                    <a:effectLst/>
                    <a:latin typeface="Fd1161503-Identity-H"/>
                  </a:rPr>
                  <a:t>или </a:t>
                </a:r>
                <a:r>
                  <a:rPr lang="ru-RU" sz="1800" dirty="0">
                    <a:effectLst/>
                    <a:latin typeface="Fd1785535-Identity-H"/>
                  </a:rPr>
                  <a:t>(</a:t>
                </a:r>
                <a:r>
                  <a:rPr lang="en" sz="1800" dirty="0">
                    <a:effectLst/>
                    <a:latin typeface="Fd1785535-Identity-H"/>
                  </a:rPr>
                  <a:t>Akaike, </a:t>
                </a:r>
                <a:r>
                  <a:rPr lang="en" sz="1800" dirty="0">
                    <a:effectLst/>
                    <a:latin typeface="Fd261957-Identity-H"/>
                  </a:rPr>
                  <a:t>AIC</a:t>
                </a:r>
                <a:r>
                  <a:rPr lang="ru-RU" sz="1800" dirty="0">
                    <a:latin typeface="Fd261957-Identity-H"/>
                  </a:rPr>
                  <a:t>)</a:t>
                </a:r>
                <a:r>
                  <a:rPr lang="ru-RU" sz="1800" dirty="0">
                    <a:effectLst/>
                    <a:latin typeface="Fd261957-Identity-H"/>
                  </a:rPr>
                  <a:t>:</a:t>
                </a:r>
              </a:p>
              <a:p>
                <a:pPr marL="0" indent="0">
                  <a:buNone/>
                </a:pPr>
                <a:endParaRPr lang="ru-RU" sz="1800" dirty="0">
                  <a:effectLst/>
                  <a:latin typeface="Fd261957-Identity-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sz="1800" i="0" smtClean="0">
                              <a:effectLst/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1800" dirty="0">
                  <a:effectLst/>
                  <a:latin typeface="Fd261957-Identity-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1800" i="0" smtClean="0">
                            <a:effectLst/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effectLst/>
                    <a:latin typeface="Fd261957-Identity-H"/>
                  </a:rPr>
                  <a:t> - максимум логарифмической функции правдоподобия.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Fd261957-Identity-H"/>
                  </a:rPr>
                  <a:t> – число параметров модели.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Fd261957-Identity-H"/>
                  </a:rPr>
                  <a:t>Однако такие критерии не учитывают неопределенность в параметрах модели, и на практике они, как правило, пред­почитают слишком простые модели.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DA1240-001D-1E4B-8BE3-2F6D9B8B0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D276C8-6FD7-2F45-B54A-1FEB9506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95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882E0-CCBD-4B47-B0A2-EEFF7791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выбора модели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7203434-156E-0C43-A9D7-6C6364453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383" y="1600200"/>
            <a:ext cx="5797234" cy="452596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1F93C0-A61B-3E48-9C3B-7363E290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21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8D04-10E9-0C4B-A0AF-5F2FEAFA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выбора модели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805D12-5B59-0A41-A50F-DFA3898F7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380" y="1600200"/>
            <a:ext cx="7339240" cy="452596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B06B8-049B-484F-BC15-1D736061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6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A063502-9465-F44C-8874-66712875CB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126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BCD1B-D52B-D249-A9CC-D6D4509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выбора модели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6782648-E42B-3A43-8C39-F7170A66D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815" y="1325562"/>
            <a:ext cx="7635037" cy="52578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43595-501E-5E4D-8D9B-A15977DF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96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746AD-C006-884E-AD9D-7382A3C5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Проклятие размерности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627F-A487-F841-BBCD-C8319D23C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Fd34424-Identity-H"/>
              </a:rPr>
              <a:t>На </a:t>
            </a:r>
            <a:r>
              <a:rPr lang="ru-RU" sz="1800" dirty="0">
                <a:effectLst/>
                <a:latin typeface="Fd837699-Identity-H"/>
              </a:rPr>
              <a:t>рисунке </a:t>
            </a:r>
            <a:r>
              <a:rPr lang="ru-RU" sz="1800" dirty="0">
                <a:effectLst/>
                <a:latin typeface="Fd34424-Identity-H"/>
              </a:rPr>
              <a:t>показаны 100 точек из набора данных в виде диаграммы рассеяния, </a:t>
            </a:r>
            <a:r>
              <a:rPr lang="ru-RU" sz="1800" dirty="0" err="1">
                <a:effectLst/>
                <a:latin typeface="Fd34424-Identity-H"/>
              </a:rPr>
              <a:t>показывающеи</a:t>
            </a:r>
            <a:r>
              <a:rPr lang="ru-RU" sz="1800" dirty="0">
                <a:effectLst/>
                <a:latin typeface="Fd34424-Identity-H"/>
              </a:rPr>
              <a:t>̆ 2 из 12 измерений, </a:t>
            </a:r>
            <a:r>
              <a:rPr lang="ru-RU" sz="1800" dirty="0">
                <a:effectLst/>
                <a:latin typeface="Fd2561963-Identity-H"/>
              </a:rPr>
              <a:t>х6 </a:t>
            </a:r>
            <a:r>
              <a:rPr lang="ru-RU" sz="1800" dirty="0">
                <a:effectLst/>
                <a:latin typeface="Fd34424-Identity-H"/>
              </a:rPr>
              <a:t>и </a:t>
            </a:r>
            <a:r>
              <a:rPr lang="ru-RU" sz="1800" dirty="0">
                <a:effectLst/>
                <a:latin typeface="Fd2561963-Identity-H"/>
              </a:rPr>
              <a:t>х7 </a:t>
            </a:r>
            <a:r>
              <a:rPr lang="ru-RU" sz="1800" dirty="0">
                <a:effectLst/>
                <a:latin typeface="Fd34424-Identity-H"/>
              </a:rPr>
              <a:t>(остальные десять входных значений не указаны, чтобы не усло</a:t>
            </a:r>
            <a:r>
              <a:rPr lang="ru-RU" sz="1800" dirty="0">
                <a:effectLst/>
                <a:latin typeface="Fd2558668-Identity-H"/>
              </a:rPr>
              <a:t>жнять </a:t>
            </a:r>
            <a:r>
              <a:rPr lang="ru-RU" sz="1800" dirty="0">
                <a:effectLst/>
                <a:latin typeface="Fd34424-Identity-H"/>
              </a:rPr>
              <a:t>рисунок). </a:t>
            </a:r>
            <a:r>
              <a:rPr lang="ru-RU" sz="1800" dirty="0">
                <a:effectLst/>
                <a:latin typeface="Fd2449472-Identity-H"/>
              </a:rPr>
              <a:t>Каждая </a:t>
            </a:r>
            <a:r>
              <a:rPr lang="ru-RU" sz="1800" dirty="0">
                <a:effectLst/>
                <a:latin typeface="Fd34424-Identity-H"/>
              </a:rPr>
              <a:t>точка да</a:t>
            </a:r>
            <a:r>
              <a:rPr lang="ru-RU" sz="1800" dirty="0">
                <a:effectLst/>
                <a:latin typeface="Fd848363-Identity-H"/>
              </a:rPr>
              <a:t>нных </a:t>
            </a:r>
            <a:r>
              <a:rPr lang="ru-RU" sz="1800" dirty="0">
                <a:effectLst/>
                <a:latin typeface="Fd34424-Identity-H"/>
              </a:rPr>
              <a:t>помечена в соответ</a:t>
            </a:r>
            <a:r>
              <a:rPr lang="ru-RU" sz="1800" dirty="0">
                <a:effectLst/>
                <a:latin typeface="Fd2558668-Identity-H"/>
              </a:rPr>
              <a:t>ствии </a:t>
            </a:r>
            <a:r>
              <a:rPr lang="ru-RU" sz="1800" dirty="0">
                <a:effectLst/>
                <a:latin typeface="Fd34424-Identity-H"/>
              </a:rPr>
              <a:t>с тем, какому из трех геометрических классов она принадлежит. Наша цель состоит в том, чтобы использовать эти данные в качестве обучающего множества </a:t>
            </a:r>
            <a:r>
              <a:rPr lang="ru-RU" sz="1800" dirty="0">
                <a:effectLst/>
                <a:latin typeface="Fd837699-Identity-H"/>
              </a:rPr>
              <a:t>и </a:t>
            </a:r>
            <a:r>
              <a:rPr lang="ru-RU" sz="1800" dirty="0">
                <a:effectLst/>
                <a:latin typeface="Fd34424-Identity-H"/>
              </a:rPr>
              <a:t>получить возможность классифицировать новое наблюдение </a:t>
            </a:r>
            <a:r>
              <a:rPr lang="ru-RU" sz="1800" dirty="0">
                <a:effectLst/>
                <a:latin typeface="Fd2560914-Identity-H"/>
              </a:rPr>
              <a:t>(</a:t>
            </a:r>
            <a:r>
              <a:rPr lang="ru-RU" sz="1800" dirty="0">
                <a:effectLst/>
                <a:latin typeface="Fd2561963-Identity-H"/>
              </a:rPr>
              <a:t>х6, х7</a:t>
            </a:r>
            <a:r>
              <a:rPr lang="ru-RU" sz="1800" dirty="0">
                <a:effectLst/>
                <a:latin typeface="Fd2560914-Identity-H"/>
              </a:rPr>
              <a:t>)</a:t>
            </a:r>
            <a:r>
              <a:rPr lang="ru-RU" sz="1800" dirty="0">
                <a:effectLst/>
                <a:latin typeface="Fd2561963-Identity-H"/>
              </a:rPr>
              <a:t>, </a:t>
            </a:r>
            <a:r>
              <a:rPr lang="ru-RU" sz="1800" dirty="0">
                <a:effectLst/>
                <a:latin typeface="Fd34424-Identity-H"/>
              </a:rPr>
              <a:t>обозначен­ крестиком.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DBCA24-E7AE-1B47-B99C-4E8418EE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9A8C59-44FB-9B42-B4C6-4E2EF520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3505200"/>
            <a:ext cx="3286858" cy="32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2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72E4-19BC-8D43-AEF3-5B826B27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Проклятие размерности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F55AF2-EE0B-4A4C-8023-1FF7D697B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19" y="1830692"/>
            <a:ext cx="3790950" cy="37909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4FA2C9-1AD1-A741-9BC6-A2BE07B7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188554-287B-C54C-8A8C-1063FFA1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44" y="1680933"/>
            <a:ext cx="2058500" cy="6289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4A9DCB-A109-844A-8962-FCEA923A1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343" y="2381928"/>
            <a:ext cx="1699847" cy="18010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23FE25-A608-A043-B1FE-9FC46FCA1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155" y="3666045"/>
            <a:ext cx="2514111" cy="29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5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78738-5861-0844-B57B-B23A5DBA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информации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A51051-EEB8-0B45-A983-E284F516F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700954" cy="51054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Сколько информации мы получаем, когда наблюдаем определенную переменную?</a:t>
                </a: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Рассмотрим, например, событие появления в небе инопланетного космического корабля. Мы никогда его не видели и были бы крайне удивлены, если бы такое событие когда-нибудь произошло, поскольку это неожиданно с учетом наших текущих знаний. Следовательно, количество информации можно рассматривать как степень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удивления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 получении значения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Мера информационного содержания, зависит от распределения вероятностей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и, в частности, определяется логарифмом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знак «минус» гарантирует, что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)≥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Если основание логарифма равно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2,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то единицы измерения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</a:t>
                </a:r>
                <a:r>
                  <a:rPr lang="ru-RU" sz="18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биты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A51051-EEB8-0B45-A983-E284F516F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700954" cy="5105400"/>
              </a:xfrm>
              <a:blipFill>
                <a:blip r:embed="rId2"/>
                <a:stretch>
                  <a:fillRect l="-809" t="-995" r="-5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C856B5-A985-804F-8945-6AD4869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BD468DDB-4919-394A-8C68-689D2F457A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158154" y="1894963"/>
            <a:ext cx="3729160" cy="33628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361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C0D4DE-B2FD-A240-964E-DEC5490E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A6B9F21-4A1E-6A46-90EB-6CCD5B01B6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Средний объем информации получается путем умножения ожидаемого значения на содержание информации, заданное формулой: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nary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nary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Эта важная величина называется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энтропией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Рассмотрим дискретную случайную величину,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имеющую два возможных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вероятностями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A6B9F21-4A1E-6A46-90EB-6CCD5B01B6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6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968430-4BC7-A341-990A-D49A91F5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D03568A7-4A66-0144-846C-91412FA02C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862781" y="3795346"/>
            <a:ext cx="3355096" cy="29249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7692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09DA86-32AD-944B-BFA3-36F9E5BD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20514C-A86F-E542-8216-95202E092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8195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Энтропия для непрерывных случайных величин называется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дифференциальной энтропией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∫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случае совместного распределения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средняя дополнительная информация, необходимая для указания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 том что значение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уже известно, называется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условной энтропией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∫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𝐲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Более того, используя правило произведения, легко видеть, что условная энтропия удовлетворяет соотношению: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нформация, необходимая для описания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представлена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только информацией, необходимой для его описания, и дополнительной информацией, необходимой для уточнения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20514C-A86F-E542-8216-95202E092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81954"/>
              </a:xfrm>
              <a:blipFill>
                <a:blip r:embed="rId2"/>
                <a:stretch>
                  <a:fillRect l="-309" t="-12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1E6899-A67B-4C46-A1D6-618F4864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79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6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965575"/>
              </p:ext>
            </p:extLst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0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</TotalTime>
  <Words>3657</Words>
  <Application>Microsoft Macintosh PowerPoint</Application>
  <PresentationFormat>Экран (4:3)</PresentationFormat>
  <Paragraphs>338</Paragraphs>
  <Slides>57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57</vt:i4>
      </vt:variant>
    </vt:vector>
  </HeadingPairs>
  <TitlesOfParts>
    <vt:vector size="87" baseType="lpstr">
      <vt:lpstr>-apple-system</vt:lpstr>
      <vt:lpstr>Aptos</vt:lpstr>
      <vt:lpstr>Arial</vt:lpstr>
      <vt:lpstr>Calibri</vt:lpstr>
      <vt:lpstr>Calibri Light</vt:lpstr>
      <vt:lpstr>Cambria Math</vt:lpstr>
      <vt:lpstr>Consolas</vt:lpstr>
      <vt:lpstr>Fd1161503-Identity-H</vt:lpstr>
      <vt:lpstr>Fd1442277-Identity-H</vt:lpstr>
      <vt:lpstr>Fd1785535-Identity-H</vt:lpstr>
      <vt:lpstr>Fd1848805-Identity-H</vt:lpstr>
      <vt:lpstr>Fd2042035-Identity-H</vt:lpstr>
      <vt:lpstr>Fd2116929-Identity-H</vt:lpstr>
      <vt:lpstr>Fd2260317-Identity-H</vt:lpstr>
      <vt:lpstr>Fd2449472-Identity-H</vt:lpstr>
      <vt:lpstr>Fd2456322-Identity-H</vt:lpstr>
      <vt:lpstr>Fd2532549-Identity-H</vt:lpstr>
      <vt:lpstr>Fd2558666-Identity-H</vt:lpstr>
      <vt:lpstr>Fd2558668-Identity-H</vt:lpstr>
      <vt:lpstr>Fd2560914-Identity-H</vt:lpstr>
      <vt:lpstr>Fd2561963-Identity-H</vt:lpstr>
      <vt:lpstr>Fd261957-Identity-H</vt:lpstr>
      <vt:lpstr>Fd34424-Identity-H</vt:lpstr>
      <vt:lpstr>Fd375676-Identity-H</vt:lpstr>
      <vt:lpstr>Fd467651-Identity-H</vt:lpstr>
      <vt:lpstr>Fd837699-Identity-H</vt:lpstr>
      <vt:lpstr>Fd848363-Identity-H</vt:lpstr>
      <vt:lpstr>PTSerif</vt:lpstr>
      <vt:lpstr>Тема Office</vt:lpstr>
      <vt:lpstr>1_Тема Office</vt:lpstr>
      <vt:lpstr>Машинное обучение (краткий курс)</vt:lpstr>
      <vt:lpstr>Содержание</vt:lpstr>
      <vt:lpstr>Литература</vt:lpstr>
      <vt:lpstr>Некоторые популярные на сегодня задачи ИИ</vt:lpstr>
      <vt:lpstr>Машинное обучение. Определение</vt:lpstr>
      <vt:lpstr>Презентация PowerPoint</vt:lpstr>
      <vt:lpstr>Машинное обучение</vt:lpstr>
      <vt:lpstr>Презентация PowerPoint</vt:lpstr>
      <vt:lpstr>Вопрос для обсуждения</vt:lpstr>
      <vt:lpstr>Пример больших данных</vt:lpstr>
      <vt:lpstr>Некоторые задачи машинного обучения</vt:lpstr>
      <vt:lpstr>Презентация PowerPoint</vt:lpstr>
      <vt:lpstr>Презентация PowerPoint</vt:lpstr>
      <vt:lpstr>Презентация PowerPoint</vt:lpstr>
      <vt:lpstr>Этапы обучения</vt:lpstr>
      <vt:lpstr>Рекомендуемые системы программирования и библиотеки</vt:lpstr>
      <vt:lpstr>Пример задачи</vt:lpstr>
      <vt:lpstr>Пример решения  (не идеального)</vt:lpstr>
      <vt:lpstr>Пример</vt:lpstr>
      <vt:lpstr>Пример графика</vt:lpstr>
      <vt:lpstr>Пример</vt:lpstr>
      <vt:lpstr>Функция ошибки</vt:lpstr>
      <vt:lpstr>Поиск решения</vt:lpstr>
      <vt:lpstr>Выбор модели</vt:lpstr>
      <vt:lpstr>RMS</vt:lpstr>
      <vt:lpstr>Таблица коэффициентов</vt:lpstr>
      <vt:lpstr>Увеличение объема данных</vt:lpstr>
      <vt:lpstr>Регуляризация</vt:lpstr>
      <vt:lpstr>Минимизация</vt:lpstr>
      <vt:lpstr>Результаты для полинома 𝑀=9</vt:lpstr>
      <vt:lpstr>Таблица коэффициентов</vt:lpstr>
      <vt:lpstr>График среднеквадратической ошибки в зависимости от lnλ для полинома степени М = 9 </vt:lpstr>
      <vt:lpstr>Теорема Байеса в ML</vt:lpstr>
      <vt:lpstr>Оценка правдоподобия</vt:lpstr>
      <vt:lpstr>Задача +1 балл</vt:lpstr>
      <vt:lpstr>Нормальное распределение</vt:lpstr>
      <vt:lpstr>Нахождение параметров μ,σ^2</vt:lpstr>
      <vt:lpstr>Нахождение параметров μ,σ^2</vt:lpstr>
      <vt:lpstr>Аппроксимация кривой</vt:lpstr>
      <vt:lpstr>Аппроксимация кривой</vt:lpstr>
      <vt:lpstr>Определение β </vt:lpstr>
      <vt:lpstr>Априорное распределение для коэффициентов полинома 𝐰</vt:lpstr>
      <vt:lpstr>Байесовская аппроксимация кривой </vt:lpstr>
      <vt:lpstr>Выбор модели </vt:lpstr>
      <vt:lpstr>No free lunch theorem</vt:lpstr>
      <vt:lpstr>Перекрёстная проверка</vt:lpstr>
      <vt:lpstr>Штраф за сложность</vt:lpstr>
      <vt:lpstr>Пример выбора модели</vt:lpstr>
      <vt:lpstr>Пример выбора модели</vt:lpstr>
      <vt:lpstr>Пример выбора модели</vt:lpstr>
      <vt:lpstr>Проклятие размерности</vt:lpstr>
      <vt:lpstr>Проклятие размерности</vt:lpstr>
      <vt:lpstr>Теория информации</vt:lpstr>
      <vt:lpstr>Энтропия</vt:lpstr>
      <vt:lpstr>Энтропия 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203</cp:revision>
  <cp:lastPrinted>2024-09-10T06:27:25Z</cp:lastPrinted>
  <dcterms:created xsi:type="dcterms:W3CDTF">2016-10-02T08:06:42Z</dcterms:created>
  <dcterms:modified xsi:type="dcterms:W3CDTF">2025-09-15T17:43:56Z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